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77" r:id="rId3"/>
    <p:sldId id="257" r:id="rId4"/>
    <p:sldId id="259" r:id="rId5"/>
    <p:sldId id="258" r:id="rId6"/>
    <p:sldId id="263" r:id="rId7"/>
    <p:sldId id="265" r:id="rId8"/>
    <p:sldId id="260" r:id="rId9"/>
    <p:sldId id="261" r:id="rId10"/>
    <p:sldId id="262"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23" r:id="rId65"/>
    <p:sldId id="319" r:id="rId66"/>
    <p:sldId id="320" r:id="rId67"/>
    <p:sldId id="321" r:id="rId68"/>
    <p:sldId id="324" r:id="rId69"/>
    <p:sldId id="322" r:id="rId70"/>
    <p:sldId id="326" r:id="rId71"/>
    <p:sldId id="325" r:id="rId72"/>
    <p:sldId id="327" r:id="rId73"/>
    <p:sldId id="328"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37"/>
  </p:normalViewPr>
  <p:slideViewPr>
    <p:cSldViewPr snapToGrid="0" snapToObjects="1">
      <p:cViewPr varScale="1">
        <p:scale>
          <a:sx n="91" d="100"/>
          <a:sy n="91" d="100"/>
        </p:scale>
        <p:origin x="438"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5503F-ED81-FA4C-9F7D-A28E5AE0370B}" type="datetimeFigureOut">
              <a:t>25.6.2019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264CA-3329-FF4B-98D9-92BAC2754ABE}" type="slidenum">
              <a:t>‹#›</a:t>
            </a:fld>
            <a:endParaRPr lang="en-US"/>
          </a:p>
        </p:txBody>
      </p:sp>
    </p:spTree>
    <p:extLst>
      <p:ext uri="{BB962C8B-B14F-4D97-AF65-F5344CB8AC3E}">
        <p14:creationId xmlns:p14="http://schemas.microsoft.com/office/powerpoint/2010/main" val="113939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0264CA-3329-FF4B-98D9-92BAC2754ABE}" type="slidenum">
              <a:t>12</a:t>
            </a:fld>
            <a:endParaRPr lang="en-US"/>
          </a:p>
        </p:txBody>
      </p:sp>
    </p:spTree>
    <p:extLst>
      <p:ext uri="{BB962C8B-B14F-4D97-AF65-F5344CB8AC3E}">
        <p14:creationId xmlns:p14="http://schemas.microsoft.com/office/powerpoint/2010/main" val="749060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9557"/>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dirty="0"/>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6/25/2019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371" y="679572"/>
            <a:ext cx="3378200" cy="12319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4051301" y="4969927"/>
            <a:ext cx="7471236"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4" name="Text Placeholder 3"/>
          <p:cNvSpPr>
            <a:spLocks noGrp="1"/>
          </p:cNvSpPr>
          <p:nvPr>
            <p:ph type="body" sz="half" idx="2"/>
          </p:nvPr>
        </p:nvSpPr>
        <p:spPr>
          <a:xfrm>
            <a:off x="4051300" y="5536665"/>
            <a:ext cx="7471235"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6/25/2019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3101" y="4962410"/>
            <a:ext cx="3378200" cy="12319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4062732" y="1063417"/>
            <a:ext cx="7441879" cy="1372986"/>
          </a:xfrm>
        </p:spPr>
        <p:txBody>
          <a:bodyPr/>
          <a:lstStyle>
            <a:lvl1pPr>
              <a:defRPr sz="4000"/>
            </a:lvl1pPr>
          </a:lstStyle>
          <a:p>
            <a:r>
              <a:rPr lang="en-US" dirty="0"/>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6/25/2019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4533" y="729017"/>
            <a:ext cx="3378200" cy="12319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3790044" y="84256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11103650"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4554071" y="982134"/>
            <a:ext cx="6647120" cy="2696632"/>
          </a:xfrm>
        </p:spPr>
        <p:txBody>
          <a:bodyPr/>
          <a:lstStyle>
            <a:lvl1pPr>
              <a:defRPr sz="4000"/>
            </a:lvl1pPr>
          </a:lstStyle>
          <a:p>
            <a:r>
              <a:rPr lang="en-US" dirty="0"/>
              <a:t>Click to edit Master title style</a:t>
            </a:r>
          </a:p>
        </p:txBody>
      </p:sp>
      <p:sp>
        <p:nvSpPr>
          <p:cNvPr id="14" name="Text Placeholder 3"/>
          <p:cNvSpPr>
            <a:spLocks noGrp="1"/>
          </p:cNvSpPr>
          <p:nvPr>
            <p:ph type="body" sz="half" idx="13"/>
          </p:nvPr>
        </p:nvSpPr>
        <p:spPr bwMode="gray">
          <a:xfrm>
            <a:off x="4767564" y="3678766"/>
            <a:ext cx="6078887"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6/25/2019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280" y="623214"/>
            <a:ext cx="3378200" cy="12319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3693458" y="2370667"/>
            <a:ext cx="7864937" cy="1822514"/>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6/25/2019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3100" y="704850"/>
            <a:ext cx="3378200" cy="12319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4016188" y="973668"/>
            <a:ext cx="7470488" cy="706964"/>
          </a:xfrm>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6/25/2019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4025795" y="973668"/>
            <a:ext cx="7496742" cy="706964"/>
          </a:xfrm>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6/25/2019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016188" y="973668"/>
            <a:ext cx="7488423" cy="706964"/>
          </a:xfrm>
        </p:spPr>
        <p:txBody>
          <a:bodyPr/>
          <a:lstStyle/>
          <a:p>
            <a:r>
              <a:rPr lang="en-US" dirty="0"/>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6/25/2019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6/25/2019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294036" y="4019157"/>
            <a:ext cx="3378200" cy="12319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9C9CA7B-DFD4-44B5-8C60-D14B8CD1FB59}" type="datetimeFigureOut">
              <a:rPr lang="en-US" dirty="0"/>
              <a:t>6/25/2019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6/25/2019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4694" y="713021"/>
            <a:ext cx="3378200" cy="12319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BDB8791-F1B0-41E7-B7FD-A781E65C4266}" type="datetimeFigureOut">
              <a:rPr lang="en-US" dirty="0"/>
              <a:t>6/25/2019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FDD63B2-E120-4ED8-B27B-C685F510A5FE}" type="datetimeFigureOut">
              <a:rPr lang="en-US" dirty="0"/>
              <a:t>6/25/2019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4034118" y="973668"/>
            <a:ext cx="7477960" cy="706964"/>
          </a:xfrm>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6/25/2019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6/25/2019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096170"/>
            <a:ext cx="2793158" cy="799429"/>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6/25/2019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9979" y="635671"/>
            <a:ext cx="3378200" cy="12319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429434"/>
            <a:ext cx="3865134" cy="1735667"/>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Drag picture to placeholder or click icon to add</a:t>
            </a:r>
          </a:p>
        </p:txBody>
      </p:sp>
      <p:sp>
        <p:nvSpPr>
          <p:cNvPr id="4" name="Text Placeholder 3"/>
          <p:cNvSpPr>
            <a:spLocks noGrp="1"/>
          </p:cNvSpPr>
          <p:nvPr>
            <p:ph type="body" sz="half" idx="2"/>
          </p:nvPr>
        </p:nvSpPr>
        <p:spPr bwMode="gray">
          <a:xfrm>
            <a:off x="1154954" y="4410634"/>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6/25/2019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832" y="707960"/>
            <a:ext cx="3378200" cy="12319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4011612" y="993882"/>
            <a:ext cx="7632091" cy="7069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6/25/2019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pic>
        <p:nvPicPr>
          <p:cNvPr id="9" name="Picture 8"/>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546459" y="654844"/>
            <a:ext cx="3378200" cy="12319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s7wmiS2mSXY"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jquery.com/download/" TargetMode="Externa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JavaScript projektien avulla</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5419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Mitä tulet oppimaan</a:t>
            </a:r>
          </a:p>
        </p:txBody>
      </p:sp>
      <p:sp>
        <p:nvSpPr>
          <p:cNvPr id="3" name="Content Placeholder 2"/>
          <p:cNvSpPr>
            <a:spLocks noGrp="1"/>
          </p:cNvSpPr>
          <p:nvPr>
            <p:ph idx="1"/>
          </p:nvPr>
        </p:nvSpPr>
        <p:spPr/>
        <p:txBody>
          <a:bodyPr/>
          <a:lstStyle/>
          <a:p>
            <a:r>
              <a:rPr lang="en-US"/>
              <a:t>Semanttisen HTML5 merkkauksen</a:t>
            </a:r>
          </a:p>
          <a:p>
            <a:r>
              <a:rPr lang="en-US"/>
              <a:t>Perus CSS muotoilun</a:t>
            </a:r>
          </a:p>
          <a:p>
            <a:r>
              <a:rPr lang="en-US"/>
              <a:t>JavaScript muuttujat</a:t>
            </a:r>
          </a:p>
          <a:p>
            <a:r>
              <a:rPr lang="en-US"/>
              <a:t>JavaScript silmukat</a:t>
            </a:r>
          </a:p>
          <a:p>
            <a:r>
              <a:rPr lang="en-US"/>
              <a:t>JavaScript taulukon luonnin</a:t>
            </a:r>
          </a:p>
          <a:p>
            <a:r>
              <a:rPr lang="en-US"/>
              <a:t>HTML:n lisäämisen JavaScriptin avulla</a:t>
            </a:r>
          </a:p>
        </p:txBody>
      </p:sp>
    </p:spTree>
    <p:extLst>
      <p:ext uri="{BB962C8B-B14F-4D97-AF65-F5344CB8AC3E}">
        <p14:creationId xmlns:p14="http://schemas.microsoft.com/office/powerpoint/2010/main" val="134235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OSA 2</a:t>
            </a:r>
          </a:p>
        </p:txBody>
      </p:sp>
      <p:sp>
        <p:nvSpPr>
          <p:cNvPr id="3" name="Text Placeholder 2"/>
          <p:cNvSpPr>
            <a:spLocks noGrp="1"/>
          </p:cNvSpPr>
          <p:nvPr>
            <p:ph type="body" idx="1"/>
          </p:nvPr>
        </p:nvSpPr>
        <p:spPr/>
        <p:txBody>
          <a:bodyPr/>
          <a:lstStyle/>
          <a:p>
            <a:r>
              <a:rPr lang="en-US"/>
              <a:t>JavaScriptin perusteet</a:t>
            </a:r>
          </a:p>
        </p:txBody>
      </p:sp>
    </p:spTree>
    <p:extLst>
      <p:ext uri="{BB962C8B-B14F-4D97-AF65-F5344CB8AC3E}">
        <p14:creationId xmlns:p14="http://schemas.microsoft.com/office/powerpoint/2010/main" val="151825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Niille, jotka lähtevät aivan perusteista</a:t>
            </a:r>
          </a:p>
        </p:txBody>
      </p:sp>
      <p:sp>
        <p:nvSpPr>
          <p:cNvPr id="5" name="Content Placeholder 4"/>
          <p:cNvSpPr>
            <a:spLocks noGrp="1"/>
          </p:cNvSpPr>
          <p:nvPr>
            <p:ph idx="1"/>
          </p:nvPr>
        </p:nvSpPr>
        <p:spPr/>
        <p:txBody>
          <a:bodyPr/>
          <a:lstStyle/>
          <a:p>
            <a:r>
              <a:rPr lang="en-US"/>
              <a:t>Alla näet perus HTML-sivun ja miten se on rakennettu</a:t>
            </a:r>
          </a:p>
          <a:p>
            <a:r>
              <a:rPr lang="en-US"/>
              <a:t>Jos haluamme lisätä JavaScriptiä sivustolla, meillä on siihen kaksi erilaista mahdollisuutta, joko kirjoittaa erillinen tiedosto ja nimetä se .js </a:t>
            </a:r>
            <a:r>
              <a:rPr lang="mr-IN"/>
              <a:t>–</a:t>
            </a:r>
            <a:r>
              <a:rPr lang="en-US"/>
              <a:t>nimellä ja lisätä se head-osuuteen &lt;script src=“oma.js”&gt;&lt;/script&gt; tai sitten kirjoittaa noiden script tägien sisään koko juttu.</a:t>
            </a:r>
          </a:p>
        </p:txBody>
      </p:sp>
      <p:pic>
        <p:nvPicPr>
          <p:cNvPr id="6" name="Picture 5"/>
          <p:cNvPicPr>
            <a:picLocks noChangeAspect="1"/>
          </p:cNvPicPr>
          <p:nvPr/>
        </p:nvPicPr>
        <p:blipFill>
          <a:blip r:embed="rId3"/>
          <a:stretch>
            <a:fillRect/>
          </a:stretch>
        </p:blipFill>
        <p:spPr>
          <a:xfrm>
            <a:off x="1005032" y="4292600"/>
            <a:ext cx="8547100" cy="2565400"/>
          </a:xfrm>
          <a:prstGeom prst="rect">
            <a:avLst/>
          </a:prstGeom>
        </p:spPr>
      </p:pic>
    </p:spTree>
    <p:extLst>
      <p:ext uri="{BB962C8B-B14F-4D97-AF65-F5344CB8AC3E}">
        <p14:creationId xmlns:p14="http://schemas.microsoft.com/office/powerpoint/2010/main" val="199190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JavaScript kirjoitetaan yleensä head-tagien sisään</a:t>
            </a:r>
          </a:p>
        </p:txBody>
      </p:sp>
      <p:sp>
        <p:nvSpPr>
          <p:cNvPr id="3" name="Content Placeholder 2"/>
          <p:cNvSpPr>
            <a:spLocks noGrp="1"/>
          </p:cNvSpPr>
          <p:nvPr>
            <p:ph idx="1"/>
          </p:nvPr>
        </p:nvSpPr>
        <p:spPr>
          <a:xfrm>
            <a:off x="1154955" y="2603500"/>
            <a:ext cx="5509082" cy="3416300"/>
          </a:xfrm>
        </p:spPr>
        <p:txBody>
          <a:bodyPr/>
          <a:lstStyle/>
          <a:p>
            <a:r>
              <a:rPr lang="en-US"/>
              <a:t>Kuten viereisessä esimerkissä</a:t>
            </a:r>
          </a:p>
          <a:p>
            <a:r>
              <a:rPr lang="en-US"/>
              <a:t>Mutta se voidaan sijoittaa dokumentin sisään näin:</a:t>
            </a:r>
          </a:p>
        </p:txBody>
      </p:sp>
      <p:pic>
        <p:nvPicPr>
          <p:cNvPr id="4" name="Picture 3"/>
          <p:cNvPicPr>
            <a:picLocks noChangeAspect="1"/>
          </p:cNvPicPr>
          <p:nvPr/>
        </p:nvPicPr>
        <p:blipFill>
          <a:blip r:embed="rId2"/>
          <a:stretch>
            <a:fillRect/>
          </a:stretch>
        </p:blipFill>
        <p:spPr>
          <a:xfrm>
            <a:off x="6788727" y="1993900"/>
            <a:ext cx="5275696" cy="3120955"/>
          </a:xfrm>
          <a:prstGeom prst="rect">
            <a:avLst/>
          </a:prstGeom>
        </p:spPr>
      </p:pic>
      <p:pic>
        <p:nvPicPr>
          <p:cNvPr id="5" name="Picture 4"/>
          <p:cNvPicPr>
            <a:picLocks noChangeAspect="1"/>
          </p:cNvPicPr>
          <p:nvPr/>
        </p:nvPicPr>
        <p:blipFill>
          <a:blip r:embed="rId3"/>
          <a:stretch>
            <a:fillRect/>
          </a:stretch>
        </p:blipFill>
        <p:spPr>
          <a:xfrm>
            <a:off x="780881" y="3761041"/>
            <a:ext cx="5639545" cy="2983161"/>
          </a:xfrm>
          <a:prstGeom prst="rect">
            <a:avLst/>
          </a:prstGeom>
        </p:spPr>
      </p:pic>
    </p:spTree>
    <p:extLst>
      <p:ext uri="{BB962C8B-B14F-4D97-AF65-F5344CB8AC3E}">
        <p14:creationId xmlns:p14="http://schemas.microsoft.com/office/powerpoint/2010/main" val="22894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JavaScriptin muuttujat</a:t>
            </a:r>
          </a:p>
        </p:txBody>
      </p:sp>
      <p:sp>
        <p:nvSpPr>
          <p:cNvPr id="3" name="Content Placeholder 2"/>
          <p:cNvSpPr>
            <a:spLocks noGrp="1"/>
          </p:cNvSpPr>
          <p:nvPr>
            <p:ph idx="1"/>
          </p:nvPr>
        </p:nvSpPr>
        <p:spPr>
          <a:xfrm>
            <a:off x="1154954" y="2603500"/>
            <a:ext cx="10316610" cy="3416300"/>
          </a:xfrm>
        </p:spPr>
        <p:txBody>
          <a:bodyPr/>
          <a:lstStyle/>
          <a:p>
            <a:r>
              <a:rPr lang="en-US"/>
              <a:t>Muuttujat ovat tiedon säiliöitä</a:t>
            </a:r>
          </a:p>
          <a:p>
            <a:r>
              <a:rPr lang="en-US"/>
              <a:t>JavaScriptissä kaikki muuttujat määritetään var tyypillä, eli esim. var etuNimi = ‘Jussi’;</a:t>
            </a:r>
          </a:p>
          <a:p>
            <a:pPr lvl="1"/>
            <a:r>
              <a:rPr lang="en-US"/>
              <a:t>Sitten voimme kutsua etunimeä jo oppimallamme alert-komennolla: alert(etuNimi);</a:t>
            </a:r>
          </a:p>
          <a:p>
            <a:pPr lvl="1"/>
            <a:r>
              <a:rPr lang="en-US"/>
              <a:t>Emme kuitenkaan voi kutsua sitä näin: alert(‘Hei, nimeni on etuNimi’);, koska meidän pitää ketjuttaa lause ja muuttuja toisiinsa seuraavasti: alert(‘Hei, nimeni on ‘ + etuNimi);</a:t>
            </a:r>
          </a:p>
          <a:p>
            <a:pPr lvl="1"/>
            <a:r>
              <a:rPr lang="en-US"/>
              <a:t>Jos haluat ketjuttaa useamman muuttujan yhteen, kannattaa tehdä näin:</a:t>
            </a:r>
          </a:p>
          <a:p>
            <a:pPr lvl="2"/>
            <a:r>
              <a:rPr lang="en-US"/>
              <a:t>Tehdään ensin toinen muuttuja: var sukuNimi = ‘Virtanen’;</a:t>
            </a:r>
          </a:p>
          <a:p>
            <a:pPr lvl="2"/>
            <a:r>
              <a:rPr lang="en-US"/>
              <a:t>alert(etuNimi + ‘ ‘ + sukuNimi); - Miksi näin? Ilman tuota ‘ ‘ </a:t>
            </a:r>
            <a:r>
              <a:rPr lang="mr-IN"/>
              <a:t>–</a:t>
            </a:r>
            <a:r>
              <a:rPr lang="en-US"/>
              <a:t>välilyöntiä, tulos olisi JussiVirtanen, mutta nyt tulos on Jussi Virtanen </a:t>
            </a:r>
          </a:p>
        </p:txBody>
      </p:sp>
    </p:spTree>
    <p:extLst>
      <p:ext uri="{BB962C8B-B14F-4D97-AF65-F5344CB8AC3E}">
        <p14:creationId xmlns:p14="http://schemas.microsoft.com/office/powerpoint/2010/main" val="2059564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If-lauseke</a:t>
            </a:r>
          </a:p>
        </p:txBody>
      </p:sp>
      <p:sp>
        <p:nvSpPr>
          <p:cNvPr id="3" name="Content Placeholder 2"/>
          <p:cNvSpPr>
            <a:spLocks noGrp="1"/>
          </p:cNvSpPr>
          <p:nvPr>
            <p:ph idx="1"/>
          </p:nvPr>
        </p:nvSpPr>
        <p:spPr>
          <a:xfrm>
            <a:off x="1154954" y="2603500"/>
            <a:ext cx="8825659" cy="4254500"/>
          </a:xfrm>
        </p:spPr>
        <p:txBody>
          <a:bodyPr/>
          <a:lstStyle/>
          <a:p>
            <a:r>
              <a:rPr lang="en-US"/>
              <a:t>Jos-ehdossa toteamme, jos ehto on tosi, tee näin, muuten tee noin (eli jos se ei ole tosi, tee näin)</a:t>
            </a:r>
          </a:p>
          <a:p>
            <a:r>
              <a:rPr lang="en-US"/>
              <a:t>Esimerkiksi, jos edelliset muuttujat ovat syötetty ja kirjoitamme:</a:t>
            </a:r>
          </a:p>
          <a:p>
            <a:pPr lvl="1"/>
            <a:r>
              <a:rPr lang="en-US"/>
              <a:t>If(etuNimi == ‘Jussi’)</a:t>
            </a:r>
            <a:br>
              <a:rPr lang="en-US"/>
            </a:br>
            <a:r>
              <a:rPr lang="en-US"/>
              <a:t>{</a:t>
            </a:r>
            <a:br>
              <a:rPr lang="en-US"/>
            </a:br>
            <a:r>
              <a:rPr lang="en-US"/>
              <a:t>	alert(’Yep, olen todellakin Jussi’);</a:t>
            </a:r>
            <a:br>
              <a:rPr lang="en-US"/>
            </a:br>
            <a:r>
              <a:rPr lang="en-US"/>
              <a:t>}</a:t>
            </a:r>
            <a:br>
              <a:rPr lang="en-US"/>
            </a:br>
            <a:r>
              <a:rPr lang="en-US"/>
              <a:t>else if(etuNimi == ‘Jyri’)</a:t>
            </a:r>
            <a:br>
              <a:rPr lang="en-US"/>
            </a:br>
            <a:r>
              <a:rPr lang="en-US"/>
              <a:t>{</a:t>
            </a:r>
            <a:br>
              <a:rPr lang="en-US"/>
            </a:br>
            <a:r>
              <a:rPr lang="en-US"/>
              <a:t>	alert(‘Sinulla on todella komea nimi!’);</a:t>
            </a:r>
            <a:br>
              <a:rPr lang="en-US"/>
            </a:br>
            <a:r>
              <a:rPr lang="en-US"/>
              <a:t>}</a:t>
            </a:r>
            <a:br>
              <a:rPr lang="en-US"/>
            </a:br>
            <a:r>
              <a:rPr lang="en-US"/>
              <a:t>else</a:t>
            </a:r>
            <a:br>
              <a:rPr lang="en-US"/>
            </a:br>
            <a:r>
              <a:rPr lang="en-US"/>
              <a:t>{</a:t>
            </a:r>
            <a:br>
              <a:rPr lang="en-US"/>
            </a:br>
            <a:r>
              <a:rPr lang="en-US"/>
              <a:t>	alert(‘En todellakaan ole Jussi’);</a:t>
            </a:r>
            <a:br>
              <a:rPr lang="en-US"/>
            </a:br>
            <a:r>
              <a:rPr lang="en-US"/>
              <a:t>}</a:t>
            </a:r>
          </a:p>
        </p:txBody>
      </p:sp>
      <p:pic>
        <p:nvPicPr>
          <p:cNvPr id="4" name="Picture 3"/>
          <p:cNvPicPr>
            <a:picLocks noChangeAspect="1"/>
          </p:cNvPicPr>
          <p:nvPr/>
        </p:nvPicPr>
        <p:blipFill>
          <a:blip r:embed="rId2"/>
          <a:stretch>
            <a:fillRect/>
          </a:stretch>
        </p:blipFill>
        <p:spPr>
          <a:xfrm>
            <a:off x="8469096" y="2972754"/>
            <a:ext cx="3722904" cy="3580446"/>
          </a:xfrm>
          <a:prstGeom prst="rect">
            <a:avLst/>
          </a:prstGeom>
        </p:spPr>
      </p:pic>
      <p:pic>
        <p:nvPicPr>
          <p:cNvPr id="6" name="Picture 5"/>
          <p:cNvPicPr>
            <a:picLocks noChangeAspect="1"/>
          </p:cNvPicPr>
          <p:nvPr/>
        </p:nvPicPr>
        <p:blipFill>
          <a:blip r:embed="rId3"/>
          <a:stretch>
            <a:fillRect/>
          </a:stretch>
        </p:blipFill>
        <p:spPr>
          <a:xfrm>
            <a:off x="10578574" y="6123708"/>
            <a:ext cx="1613425" cy="581891"/>
          </a:xfrm>
          <a:prstGeom prst="rect">
            <a:avLst/>
          </a:prstGeom>
        </p:spPr>
      </p:pic>
      <p:sp>
        <p:nvSpPr>
          <p:cNvPr id="7" name="Rectangle 6"/>
          <p:cNvSpPr/>
          <p:nvPr/>
        </p:nvSpPr>
        <p:spPr>
          <a:xfrm rot="1111289">
            <a:off x="6096000" y="3990109"/>
            <a:ext cx="2216727" cy="2563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Kokeile, mitä tapahtuu, kun vaihdat Jussin tilalle Jyrin tai jonkun toisen nimen</a:t>
            </a:r>
          </a:p>
        </p:txBody>
      </p:sp>
    </p:spTree>
    <p:extLst>
      <p:ext uri="{BB962C8B-B14F-4D97-AF65-F5344CB8AC3E}">
        <p14:creationId xmlns:p14="http://schemas.microsoft.com/office/powerpoint/2010/main" val="495249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Taulukkomuuttuja</a:t>
            </a:r>
          </a:p>
        </p:txBody>
      </p:sp>
      <p:sp>
        <p:nvSpPr>
          <p:cNvPr id="3" name="Content Placeholder 2"/>
          <p:cNvSpPr>
            <a:spLocks noGrp="1"/>
          </p:cNvSpPr>
          <p:nvPr>
            <p:ph idx="1"/>
          </p:nvPr>
        </p:nvSpPr>
        <p:spPr/>
        <p:txBody>
          <a:bodyPr/>
          <a:lstStyle/>
          <a:p>
            <a:r>
              <a:rPr lang="en-US"/>
              <a:t>Taulukkomuuttuja on muuttuja, joka pitää sisällään useamman muuttujan</a:t>
            </a:r>
          </a:p>
          <a:p>
            <a:r>
              <a:rPr lang="en-US"/>
              <a:t>Taulukkomuuttuja alustetaan seuraavasti: var muuttujanNimi = new Array();</a:t>
            </a:r>
          </a:p>
          <a:p>
            <a:pPr lvl="1"/>
            <a:r>
              <a:rPr lang="en-US"/>
              <a:t>Esimerkiksi var autot = new Array(); - tämän jälkeen voimme lisätä autot-muuttujaan autoja kahdella eri tavalla:</a:t>
            </a:r>
          </a:p>
          <a:p>
            <a:pPr lvl="1"/>
            <a:r>
              <a:rPr lang="en-US"/>
              <a:t>autot[0] = ‘Toyota’; - huomaa, että muuttujat alkavat 0:sta</a:t>
            </a:r>
            <a:br>
              <a:rPr lang="en-US"/>
            </a:br>
            <a:r>
              <a:rPr lang="en-US"/>
              <a:t>autot[1] = ‘Honda’;</a:t>
            </a:r>
            <a:br>
              <a:rPr lang="en-US"/>
            </a:br>
            <a:r>
              <a:rPr lang="en-US"/>
              <a:t>autot[2] = ‘Ford’; tai sitten voimme tehdä saman näin:</a:t>
            </a:r>
            <a:br>
              <a:rPr lang="en-US"/>
            </a:br>
            <a:r>
              <a:rPr lang="en-US"/>
              <a:t>autot = [‘Toyota’, ‘Honda’, ‘Ford’];</a:t>
            </a:r>
          </a:p>
          <a:p>
            <a:pPr lvl="1"/>
            <a:r>
              <a:rPr lang="en-US"/>
              <a:t>Voimme kutsua Hondaa seuraavasti: alert(autot[1]);</a:t>
            </a:r>
          </a:p>
        </p:txBody>
      </p:sp>
    </p:spTree>
    <p:extLst>
      <p:ext uri="{BB962C8B-B14F-4D97-AF65-F5344CB8AC3E}">
        <p14:creationId xmlns:p14="http://schemas.microsoft.com/office/powerpoint/2010/main" val="112120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Silmukat</a:t>
            </a:r>
          </a:p>
        </p:txBody>
      </p:sp>
      <p:sp>
        <p:nvSpPr>
          <p:cNvPr id="3" name="Content Placeholder 2"/>
          <p:cNvSpPr>
            <a:spLocks noGrp="1"/>
          </p:cNvSpPr>
          <p:nvPr>
            <p:ph idx="1"/>
          </p:nvPr>
        </p:nvSpPr>
        <p:spPr>
          <a:xfrm>
            <a:off x="1127244" y="2215572"/>
            <a:ext cx="10358173" cy="4129809"/>
          </a:xfrm>
        </p:spPr>
        <p:txBody>
          <a:bodyPr/>
          <a:lstStyle/>
          <a:p>
            <a:r>
              <a:rPr lang="en-US"/>
              <a:t>Silmukoiden avulla voimme esimerkiksi käydä läpi taulukoita</a:t>
            </a:r>
          </a:p>
          <a:p>
            <a:r>
              <a:rPr lang="en-US"/>
              <a:t>Meillä on periaatteessa kolmenlaisia silmukoita: for, while ja do-while</a:t>
            </a:r>
          </a:p>
          <a:p>
            <a:r>
              <a:rPr lang="en-US"/>
              <a:t>For </a:t>
            </a:r>
            <a:r>
              <a:rPr lang="mr-IN"/>
              <a:t>–</a:t>
            </a:r>
            <a:r>
              <a:rPr lang="en-US"/>
              <a:t>silmukassa annamme lähtöarvon, ehdon ja kasvatusarvon seuraavasti:</a:t>
            </a:r>
          </a:p>
          <a:p>
            <a:pPr lvl="1"/>
            <a:r>
              <a:rPr lang="en-US"/>
              <a:t>for(var i = 0; I &lt; 3; i++) // eli tässä aloitamme nollasta ja tutkimme 2:een asti yhden välein</a:t>
            </a:r>
            <a:br>
              <a:rPr lang="en-US"/>
            </a:br>
            <a:r>
              <a:rPr lang="en-US"/>
              <a:t>{</a:t>
            </a:r>
            <a:br>
              <a:rPr lang="en-US"/>
            </a:br>
            <a:r>
              <a:rPr lang="en-US"/>
              <a:t>	console.log(autot[i]); // tässä tulostamme yksitellen autot </a:t>
            </a:r>
            <a:r>
              <a:rPr lang="mr-IN"/>
              <a:t>–</a:t>
            </a:r>
            <a:r>
              <a:rPr lang="en-US"/>
              <a:t>taulukon sisällön </a:t>
            </a:r>
            <a:br>
              <a:rPr lang="en-US"/>
            </a:br>
            <a:r>
              <a:rPr lang="en-US"/>
              <a:t>}</a:t>
            </a:r>
          </a:p>
          <a:p>
            <a:r>
              <a:rPr lang="en-US"/>
              <a:t>Koska tulostamme konsoliin, otamme Chromessa Developer toolsit käyttöön CTRL+ALT + I</a:t>
            </a:r>
          </a:p>
          <a:p>
            <a:pPr lvl="1"/>
            <a:r>
              <a:rPr lang="en-US"/>
              <a:t>Konsoli</a:t>
            </a:r>
          </a:p>
          <a:p>
            <a:r>
              <a:rPr lang="en-US"/>
              <a:t>3:n sijasta kannattaa käyttää autot.length </a:t>
            </a:r>
            <a:r>
              <a:rPr lang="mr-IN"/>
              <a:t>–</a:t>
            </a:r>
            <a:r>
              <a:rPr lang="en-US"/>
              <a:t>komentoa, niin saadaan oikea mitta (kuinka monta tietuetta autot-taulukossa on)</a:t>
            </a:r>
          </a:p>
        </p:txBody>
      </p:sp>
    </p:spTree>
    <p:extLst>
      <p:ext uri="{BB962C8B-B14F-4D97-AF65-F5344CB8AC3E}">
        <p14:creationId xmlns:p14="http://schemas.microsoft.com/office/powerpoint/2010/main" val="1363866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Silmukat</a:t>
            </a:r>
          </a:p>
        </p:txBody>
      </p:sp>
      <p:pic>
        <p:nvPicPr>
          <p:cNvPr id="5" name="Picture 4"/>
          <p:cNvPicPr>
            <a:picLocks noChangeAspect="1"/>
          </p:cNvPicPr>
          <p:nvPr/>
        </p:nvPicPr>
        <p:blipFill>
          <a:blip r:embed="rId2"/>
          <a:stretch>
            <a:fillRect/>
          </a:stretch>
        </p:blipFill>
        <p:spPr>
          <a:xfrm>
            <a:off x="113159" y="2754170"/>
            <a:ext cx="11995711" cy="3729759"/>
          </a:xfrm>
          <a:prstGeom prst="rect">
            <a:avLst/>
          </a:prstGeom>
        </p:spPr>
      </p:pic>
      <p:pic>
        <p:nvPicPr>
          <p:cNvPr id="6" name="Picture 5"/>
          <p:cNvPicPr>
            <a:picLocks noChangeAspect="1"/>
          </p:cNvPicPr>
          <p:nvPr/>
        </p:nvPicPr>
        <p:blipFill>
          <a:blip r:embed="rId3"/>
          <a:stretch>
            <a:fillRect/>
          </a:stretch>
        </p:blipFill>
        <p:spPr>
          <a:xfrm>
            <a:off x="9307945" y="2483427"/>
            <a:ext cx="2692400" cy="1447800"/>
          </a:xfrm>
          <a:prstGeom prst="rect">
            <a:avLst/>
          </a:prstGeom>
        </p:spPr>
      </p:pic>
    </p:spTree>
    <p:extLst>
      <p:ext uri="{BB962C8B-B14F-4D97-AF65-F5344CB8AC3E}">
        <p14:creationId xmlns:p14="http://schemas.microsoft.com/office/powerpoint/2010/main" val="1191399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Funktiot</a:t>
            </a:r>
          </a:p>
        </p:txBody>
      </p:sp>
      <p:sp>
        <p:nvSpPr>
          <p:cNvPr id="3" name="Content Placeholder 2"/>
          <p:cNvSpPr>
            <a:spLocks noGrp="1"/>
          </p:cNvSpPr>
          <p:nvPr>
            <p:ph idx="1"/>
          </p:nvPr>
        </p:nvSpPr>
        <p:spPr>
          <a:xfrm>
            <a:off x="1154954" y="2603500"/>
            <a:ext cx="8825659" cy="4254500"/>
          </a:xfrm>
        </p:spPr>
        <p:txBody>
          <a:bodyPr/>
          <a:lstStyle/>
          <a:p>
            <a:r>
              <a:rPr lang="en-US"/>
              <a:t>Funktiot ovat apuohjelmia, joita kutsutaan ja joilla voi olla parametrejä</a:t>
            </a:r>
          </a:p>
          <a:p>
            <a:r>
              <a:rPr lang="en-US"/>
              <a:t>Esimerkiksi sano(viesti) </a:t>
            </a:r>
            <a:r>
              <a:rPr lang="mr-IN"/>
              <a:t>–</a:t>
            </a:r>
            <a:r>
              <a:rPr lang="en-US"/>
              <a:t>funktio todennäköisesti tulostaa sen viestin, joka sulkuihin annetaan. Tehdäänpä tämä funktio:</a:t>
            </a:r>
          </a:p>
          <a:p>
            <a:pPr lvl="1"/>
            <a:r>
              <a:rPr lang="en-US"/>
              <a:t>sano(viesti)</a:t>
            </a:r>
            <a:br>
              <a:rPr lang="en-US"/>
            </a:br>
            <a:r>
              <a:rPr lang="en-US"/>
              <a:t>{</a:t>
            </a:r>
            <a:br>
              <a:rPr lang="en-US"/>
            </a:br>
            <a:r>
              <a:rPr lang="en-US"/>
              <a:t>	alert(viesti);</a:t>
            </a:r>
            <a:br>
              <a:rPr lang="en-US"/>
            </a:br>
            <a:r>
              <a:rPr lang="en-US"/>
              <a:t>}</a:t>
            </a:r>
          </a:p>
          <a:p>
            <a:pPr lvl="1"/>
            <a:r>
              <a:rPr lang="en-US"/>
              <a:t>Funktio ei itsessään tee vielä mitään, ennenkuin sitä kutsutaan. Kutsu tapahtuu funktion nimellä ja parametrillä: sano(“heippa”);</a:t>
            </a:r>
          </a:p>
          <a:p>
            <a:r>
              <a:rPr lang="en-US"/>
              <a:t>Samalla tavalle voimme tehdä esimerkiksi yhteenlaskufunktion:</a:t>
            </a:r>
          </a:p>
          <a:p>
            <a:pPr lvl="1"/>
            <a:r>
              <a:rPr lang="en-US"/>
              <a:t>lisaa(num1, num2){</a:t>
            </a:r>
            <a:br>
              <a:rPr lang="en-US"/>
            </a:br>
            <a:r>
              <a:rPr lang="en-US"/>
              <a:t>	alert(num1 + num2); }</a:t>
            </a:r>
          </a:p>
          <a:p>
            <a:pPr lvl="1"/>
            <a:r>
              <a:rPr lang="en-US"/>
              <a:t>Ja kyseisen funktion kutsu: lisaa(2,4);</a:t>
            </a:r>
          </a:p>
        </p:txBody>
      </p:sp>
    </p:spTree>
    <p:extLst>
      <p:ext uri="{BB962C8B-B14F-4D97-AF65-F5344CB8AC3E}">
        <p14:creationId xmlns:p14="http://schemas.microsoft.com/office/powerpoint/2010/main" val="112907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Välineet</a:t>
            </a:r>
          </a:p>
        </p:txBody>
      </p:sp>
      <p:sp>
        <p:nvSpPr>
          <p:cNvPr id="3" name="Content Placeholder 2"/>
          <p:cNvSpPr>
            <a:spLocks noGrp="1"/>
          </p:cNvSpPr>
          <p:nvPr>
            <p:ph idx="1"/>
          </p:nvPr>
        </p:nvSpPr>
        <p:spPr/>
        <p:txBody>
          <a:bodyPr/>
          <a:lstStyle/>
          <a:p>
            <a:r>
              <a:rPr lang="en-US"/>
              <a:t>Emme tarvitse mitään erityisiä välineitä tällä kurssilla, vaan perusteksturi riittää, mutta mielellään sellainen, joka kirjoittaa “puhdasta tekstiä”</a:t>
            </a:r>
          </a:p>
          <a:p>
            <a:r>
              <a:rPr lang="en-US"/>
              <a:t>Windowsille esim. NotePad++ on hyvä vaihtoehto</a:t>
            </a:r>
          </a:p>
          <a:p>
            <a:r>
              <a:rPr lang="en-US"/>
              <a:t>Macille esim. TextWrangler</a:t>
            </a:r>
          </a:p>
        </p:txBody>
      </p:sp>
    </p:spTree>
    <p:extLst>
      <p:ext uri="{BB962C8B-B14F-4D97-AF65-F5344CB8AC3E}">
        <p14:creationId xmlns:p14="http://schemas.microsoft.com/office/powerpoint/2010/main" val="138912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 y="2179203"/>
            <a:ext cx="4350327" cy="4672573"/>
          </a:xfrm>
          <a:prstGeom prst="rect">
            <a:avLst/>
          </a:prstGeom>
        </p:spPr>
      </p:pic>
      <p:pic>
        <p:nvPicPr>
          <p:cNvPr id="6" name="Picture 5"/>
          <p:cNvPicPr>
            <a:picLocks noChangeAspect="1"/>
          </p:cNvPicPr>
          <p:nvPr/>
        </p:nvPicPr>
        <p:blipFill>
          <a:blip r:embed="rId3"/>
          <a:stretch>
            <a:fillRect/>
          </a:stretch>
        </p:blipFill>
        <p:spPr>
          <a:xfrm>
            <a:off x="5323032" y="2362777"/>
            <a:ext cx="5702300" cy="1689100"/>
          </a:xfrm>
          <a:prstGeom prst="rect">
            <a:avLst/>
          </a:prstGeom>
        </p:spPr>
      </p:pic>
      <p:pic>
        <p:nvPicPr>
          <p:cNvPr id="7" name="Picture 6"/>
          <p:cNvPicPr>
            <a:picLocks noChangeAspect="1"/>
          </p:cNvPicPr>
          <p:nvPr/>
        </p:nvPicPr>
        <p:blipFill>
          <a:blip r:embed="rId4"/>
          <a:stretch>
            <a:fillRect/>
          </a:stretch>
        </p:blipFill>
        <p:spPr>
          <a:xfrm>
            <a:off x="5323032" y="4273550"/>
            <a:ext cx="5702300" cy="1663700"/>
          </a:xfrm>
          <a:prstGeom prst="rect">
            <a:avLst/>
          </a:prstGeom>
        </p:spPr>
      </p:pic>
    </p:spTree>
    <p:extLst>
      <p:ext uri="{BB962C8B-B14F-4D97-AF65-F5344CB8AC3E}">
        <p14:creationId xmlns:p14="http://schemas.microsoft.com/office/powerpoint/2010/main" val="157735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Osa 3</a:t>
            </a:r>
          </a:p>
        </p:txBody>
      </p:sp>
      <p:sp>
        <p:nvSpPr>
          <p:cNvPr id="3" name="Text Placeholder 2"/>
          <p:cNvSpPr>
            <a:spLocks noGrp="1"/>
          </p:cNvSpPr>
          <p:nvPr>
            <p:ph type="body" idx="1"/>
          </p:nvPr>
        </p:nvSpPr>
        <p:spPr/>
        <p:txBody>
          <a:bodyPr/>
          <a:lstStyle/>
          <a:p>
            <a:r>
              <a:rPr lang="en-US"/>
              <a:t>Tiedostorakenne ja HTML</a:t>
            </a:r>
          </a:p>
        </p:txBody>
      </p:sp>
    </p:spTree>
    <p:extLst>
      <p:ext uri="{BB962C8B-B14F-4D97-AF65-F5344CB8AC3E}">
        <p14:creationId xmlns:p14="http://schemas.microsoft.com/office/powerpoint/2010/main" val="82739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Tiedostorakenne</a:t>
            </a:r>
          </a:p>
        </p:txBody>
      </p:sp>
      <p:sp>
        <p:nvSpPr>
          <p:cNvPr id="3" name="Content Placeholder 2"/>
          <p:cNvSpPr>
            <a:spLocks noGrp="1"/>
          </p:cNvSpPr>
          <p:nvPr>
            <p:ph idx="1"/>
          </p:nvPr>
        </p:nvSpPr>
        <p:spPr>
          <a:xfrm>
            <a:off x="1154955" y="2603500"/>
            <a:ext cx="4234463" cy="4254500"/>
          </a:xfrm>
        </p:spPr>
        <p:txBody>
          <a:bodyPr>
            <a:normAutofit lnSpcReduction="10000"/>
          </a:bodyPr>
          <a:lstStyle/>
          <a:p>
            <a:r>
              <a:rPr lang="en-US"/>
              <a:t>Tee sinne, minne yleensä tallennat kansio “YksinkertainenKysely” ja sen alle kaksi kansiota: “css” ja “js”, kuten viereisessä kuvassa</a:t>
            </a:r>
          </a:p>
          <a:p>
            <a:r>
              <a:rPr lang="en-US"/>
              <a:t>Luo sen jälkeen YksinkertainenKysely </a:t>
            </a:r>
            <a:r>
              <a:rPr lang="mr-IN"/>
              <a:t>–</a:t>
            </a:r>
            <a:r>
              <a:rPr lang="en-US"/>
              <a:t>kansioon index.html -tiedosto </a:t>
            </a:r>
          </a:p>
          <a:p>
            <a:r>
              <a:rPr lang="en-US"/>
              <a:t>Luo sen jälkeen css-kansioon tyyli.css </a:t>
            </a:r>
            <a:r>
              <a:rPr lang="mr-IN"/>
              <a:t>–</a:t>
            </a:r>
            <a:r>
              <a:rPr lang="en-US"/>
              <a:t>tiedosto ja js-kansioon script.js </a:t>
            </a:r>
            <a:r>
              <a:rPr lang="mr-IN"/>
              <a:t>–</a:t>
            </a:r>
            <a:r>
              <a:rPr lang="en-US"/>
              <a:t>tiedosto ja avaa kaikki 3 tiedostoa teksturissasi</a:t>
            </a:r>
          </a:p>
          <a:p>
            <a:r>
              <a:rPr lang="en-US"/>
              <a:t>Sen jälkeen linkitämme tiedostot index.html -tiedostoon</a:t>
            </a:r>
          </a:p>
        </p:txBody>
      </p:sp>
      <p:pic>
        <p:nvPicPr>
          <p:cNvPr id="4" name="Picture 3"/>
          <p:cNvPicPr>
            <a:picLocks noChangeAspect="1"/>
          </p:cNvPicPr>
          <p:nvPr/>
        </p:nvPicPr>
        <p:blipFill>
          <a:blip r:embed="rId2"/>
          <a:stretch>
            <a:fillRect/>
          </a:stretch>
        </p:blipFill>
        <p:spPr>
          <a:xfrm>
            <a:off x="5514109" y="2319481"/>
            <a:ext cx="3263900" cy="1498600"/>
          </a:xfrm>
          <a:prstGeom prst="rect">
            <a:avLst/>
          </a:prstGeom>
        </p:spPr>
      </p:pic>
      <p:pic>
        <p:nvPicPr>
          <p:cNvPr id="5" name="Picture 4"/>
          <p:cNvPicPr>
            <a:picLocks noChangeAspect="1"/>
          </p:cNvPicPr>
          <p:nvPr/>
        </p:nvPicPr>
        <p:blipFill>
          <a:blip r:embed="rId3"/>
          <a:stretch>
            <a:fillRect/>
          </a:stretch>
        </p:blipFill>
        <p:spPr>
          <a:xfrm>
            <a:off x="5514109" y="4205432"/>
            <a:ext cx="5524500" cy="1993900"/>
          </a:xfrm>
          <a:prstGeom prst="rect">
            <a:avLst/>
          </a:prstGeom>
        </p:spPr>
      </p:pic>
    </p:spTree>
    <p:extLst>
      <p:ext uri="{BB962C8B-B14F-4D97-AF65-F5344CB8AC3E}">
        <p14:creationId xmlns:p14="http://schemas.microsoft.com/office/powerpoint/2010/main" val="164875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Otsikko-osio</a:t>
            </a:r>
          </a:p>
        </p:txBody>
      </p:sp>
      <p:sp>
        <p:nvSpPr>
          <p:cNvPr id="3" name="Content Placeholder 2"/>
          <p:cNvSpPr>
            <a:spLocks noGrp="1"/>
          </p:cNvSpPr>
          <p:nvPr>
            <p:ph idx="1"/>
          </p:nvPr>
        </p:nvSpPr>
        <p:spPr>
          <a:xfrm>
            <a:off x="1154955" y="2603500"/>
            <a:ext cx="5259700" cy="3416300"/>
          </a:xfrm>
        </p:spPr>
        <p:txBody>
          <a:bodyPr/>
          <a:lstStyle/>
          <a:p>
            <a:r>
              <a:rPr lang="en-US"/>
              <a:t>Pelistä on tarkoitus tulla tämän näköinen</a:t>
            </a:r>
          </a:p>
          <a:p>
            <a:r>
              <a:rPr lang="en-US"/>
              <a:t>Aloitetaan luomalla sen otsikko-osio:</a:t>
            </a:r>
          </a:p>
          <a:p>
            <a:r>
              <a:rPr lang="en-US"/>
              <a:t>Rakennetaan kaikki yhden div-osion sisään (sininen osio) ja sitten tehdään header osio (viivan yläpuolella oleva osio:</a:t>
            </a:r>
          </a:p>
          <a:p>
            <a:endParaRPr lang="en-US"/>
          </a:p>
        </p:txBody>
      </p:sp>
      <p:pic>
        <p:nvPicPr>
          <p:cNvPr id="4" name="Picture 3"/>
          <p:cNvPicPr>
            <a:picLocks noChangeAspect="1"/>
          </p:cNvPicPr>
          <p:nvPr/>
        </p:nvPicPr>
        <p:blipFill>
          <a:blip r:embed="rId2"/>
          <a:stretch>
            <a:fillRect/>
          </a:stretch>
        </p:blipFill>
        <p:spPr>
          <a:xfrm>
            <a:off x="6852989" y="2252232"/>
            <a:ext cx="4790714" cy="4494931"/>
          </a:xfrm>
          <a:prstGeom prst="rect">
            <a:avLst/>
          </a:prstGeom>
        </p:spPr>
      </p:pic>
      <p:pic>
        <p:nvPicPr>
          <p:cNvPr id="5" name="Picture 4"/>
          <p:cNvPicPr>
            <a:picLocks noChangeAspect="1"/>
          </p:cNvPicPr>
          <p:nvPr/>
        </p:nvPicPr>
        <p:blipFill>
          <a:blip r:embed="rId3"/>
          <a:stretch>
            <a:fillRect/>
          </a:stretch>
        </p:blipFill>
        <p:spPr>
          <a:xfrm>
            <a:off x="172789" y="4499697"/>
            <a:ext cx="6680200" cy="1168400"/>
          </a:xfrm>
          <a:prstGeom prst="rect">
            <a:avLst/>
          </a:prstGeom>
        </p:spPr>
      </p:pic>
    </p:spTree>
    <p:extLst>
      <p:ext uri="{BB962C8B-B14F-4D97-AF65-F5344CB8AC3E}">
        <p14:creationId xmlns:p14="http://schemas.microsoft.com/office/powerpoint/2010/main" val="95067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Lomake</a:t>
            </a:r>
          </a:p>
        </p:txBody>
      </p:sp>
      <p:sp>
        <p:nvSpPr>
          <p:cNvPr id="3" name="Content Placeholder 2"/>
          <p:cNvSpPr>
            <a:spLocks noGrp="1"/>
          </p:cNvSpPr>
          <p:nvPr>
            <p:ph idx="1"/>
          </p:nvPr>
        </p:nvSpPr>
        <p:spPr>
          <a:xfrm>
            <a:off x="1154954" y="2603500"/>
            <a:ext cx="9166682" cy="3416300"/>
          </a:xfrm>
        </p:spPr>
        <p:txBody>
          <a:bodyPr/>
          <a:lstStyle/>
          <a:p>
            <a:r>
              <a:rPr lang="en-US"/>
              <a:t>Sitten luodaan lomake, joka luodaan section osion sisään</a:t>
            </a:r>
          </a:p>
          <a:p>
            <a:r>
              <a:rPr lang="en-US"/>
              <a:t>Huomaa, että varasimme jo tulokselle paikan lomakkeen yläpuolelle</a:t>
            </a:r>
          </a:p>
          <a:p>
            <a:r>
              <a:rPr lang="en-US"/>
              <a:t>Lomakkeen sisään teemme kysymykset radiobuttoneilla, huomaa, että jokaisen nimi samalla kysymyksellä täytyy olla sama (kysymys 1, name = “k1”)</a:t>
            </a:r>
          </a:p>
          <a:p>
            <a:r>
              <a:rPr lang="en-US"/>
              <a:t>Muut kysymykset löydät seuraavalta tai edelliseltä kalvolta</a:t>
            </a:r>
          </a:p>
        </p:txBody>
      </p:sp>
      <p:pic>
        <p:nvPicPr>
          <p:cNvPr id="4" name="Picture 3"/>
          <p:cNvPicPr>
            <a:picLocks noChangeAspect="1"/>
          </p:cNvPicPr>
          <p:nvPr/>
        </p:nvPicPr>
        <p:blipFill>
          <a:blip r:embed="rId2"/>
          <a:stretch>
            <a:fillRect/>
          </a:stretch>
        </p:blipFill>
        <p:spPr>
          <a:xfrm>
            <a:off x="1218021" y="4582391"/>
            <a:ext cx="7289800" cy="1905000"/>
          </a:xfrm>
          <a:prstGeom prst="rect">
            <a:avLst/>
          </a:prstGeom>
        </p:spPr>
      </p:pic>
    </p:spTree>
    <p:extLst>
      <p:ext uri="{BB962C8B-B14F-4D97-AF65-F5344CB8AC3E}">
        <p14:creationId xmlns:p14="http://schemas.microsoft.com/office/powerpoint/2010/main" val="555682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Kysymykset, osa 1</a:t>
            </a:r>
          </a:p>
        </p:txBody>
      </p:sp>
      <p:pic>
        <p:nvPicPr>
          <p:cNvPr id="4" name="Picture 3"/>
          <p:cNvPicPr>
            <a:picLocks noChangeAspect="1"/>
          </p:cNvPicPr>
          <p:nvPr/>
        </p:nvPicPr>
        <p:blipFill>
          <a:blip r:embed="rId2"/>
          <a:stretch>
            <a:fillRect/>
          </a:stretch>
        </p:blipFill>
        <p:spPr>
          <a:xfrm>
            <a:off x="1384300" y="2665845"/>
            <a:ext cx="9423400" cy="3327400"/>
          </a:xfrm>
          <a:prstGeom prst="rect">
            <a:avLst/>
          </a:prstGeom>
        </p:spPr>
      </p:pic>
    </p:spTree>
    <p:extLst>
      <p:ext uri="{BB962C8B-B14F-4D97-AF65-F5344CB8AC3E}">
        <p14:creationId xmlns:p14="http://schemas.microsoft.com/office/powerpoint/2010/main" val="1673515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Kysymykset, osa 2</a:t>
            </a:r>
          </a:p>
        </p:txBody>
      </p:sp>
      <p:pic>
        <p:nvPicPr>
          <p:cNvPr id="4" name="Picture 3"/>
          <p:cNvPicPr>
            <a:picLocks noChangeAspect="1"/>
          </p:cNvPicPr>
          <p:nvPr/>
        </p:nvPicPr>
        <p:blipFill>
          <a:blip r:embed="rId2"/>
          <a:stretch>
            <a:fillRect/>
          </a:stretch>
        </p:blipFill>
        <p:spPr>
          <a:xfrm>
            <a:off x="2643332" y="2336800"/>
            <a:ext cx="7099300" cy="4521200"/>
          </a:xfrm>
          <a:prstGeom prst="rect">
            <a:avLst/>
          </a:prstGeom>
        </p:spPr>
      </p:pic>
    </p:spTree>
    <p:extLst>
      <p:ext uri="{BB962C8B-B14F-4D97-AF65-F5344CB8AC3E}">
        <p14:creationId xmlns:p14="http://schemas.microsoft.com/office/powerpoint/2010/main" val="166415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Lähetä nappi ja footer</a:t>
            </a:r>
          </a:p>
        </p:txBody>
      </p:sp>
      <p:sp>
        <p:nvSpPr>
          <p:cNvPr id="3" name="Content Placeholder 2"/>
          <p:cNvSpPr>
            <a:spLocks noGrp="1"/>
          </p:cNvSpPr>
          <p:nvPr>
            <p:ph idx="1"/>
          </p:nvPr>
        </p:nvSpPr>
        <p:spPr/>
        <p:txBody>
          <a:bodyPr/>
          <a:lstStyle/>
          <a:p>
            <a:r>
              <a:rPr lang="en-US"/>
              <a:t>Loppuun laitamme lähetä-napin: </a:t>
            </a:r>
            <a:br>
              <a:rPr lang="en-US"/>
            </a:br>
            <a:r>
              <a:rPr lang="en-US"/>
              <a:t>&lt;input type="submit" value="Lähetä vastaukset"&gt;</a:t>
            </a:r>
          </a:p>
          <a:p>
            <a:r>
              <a:rPr lang="en-US"/>
              <a:t>Laitamme lisäksi footeriin Copyright tiedot:</a:t>
            </a:r>
            <a:br>
              <a:rPr lang="en-US"/>
            </a:br>
            <a:endParaRPr lang="en-US"/>
          </a:p>
        </p:txBody>
      </p:sp>
      <p:pic>
        <p:nvPicPr>
          <p:cNvPr id="6" name="Picture 5"/>
          <p:cNvPicPr>
            <a:picLocks noChangeAspect="1"/>
          </p:cNvPicPr>
          <p:nvPr/>
        </p:nvPicPr>
        <p:blipFill>
          <a:blip r:embed="rId2"/>
          <a:stretch>
            <a:fillRect/>
          </a:stretch>
        </p:blipFill>
        <p:spPr>
          <a:xfrm>
            <a:off x="1154954" y="3771323"/>
            <a:ext cx="9639300" cy="1892300"/>
          </a:xfrm>
          <a:prstGeom prst="rect">
            <a:avLst/>
          </a:prstGeom>
        </p:spPr>
      </p:pic>
    </p:spTree>
    <p:extLst>
      <p:ext uri="{BB962C8B-B14F-4D97-AF65-F5344CB8AC3E}">
        <p14:creationId xmlns:p14="http://schemas.microsoft.com/office/powerpoint/2010/main" val="169847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Tällä hetkellä sivusi näyttää vielä yksinkertaiselta:</a:t>
            </a:r>
          </a:p>
        </p:txBody>
      </p:sp>
      <p:pic>
        <p:nvPicPr>
          <p:cNvPr id="4" name="Picture 3"/>
          <p:cNvPicPr>
            <a:picLocks noChangeAspect="1"/>
          </p:cNvPicPr>
          <p:nvPr/>
        </p:nvPicPr>
        <p:blipFill>
          <a:blip r:embed="rId2"/>
          <a:stretch>
            <a:fillRect/>
          </a:stretch>
        </p:blipFill>
        <p:spPr>
          <a:xfrm>
            <a:off x="4185984" y="1925782"/>
            <a:ext cx="4130429" cy="4932218"/>
          </a:xfrm>
          <a:prstGeom prst="rect">
            <a:avLst/>
          </a:prstGeom>
        </p:spPr>
      </p:pic>
    </p:spTree>
    <p:extLst>
      <p:ext uri="{BB962C8B-B14F-4D97-AF65-F5344CB8AC3E}">
        <p14:creationId xmlns:p14="http://schemas.microsoft.com/office/powerpoint/2010/main" val="207089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Osa 4</a:t>
            </a:r>
          </a:p>
        </p:txBody>
      </p:sp>
      <p:sp>
        <p:nvSpPr>
          <p:cNvPr id="5" name="Text Placeholder 4"/>
          <p:cNvSpPr>
            <a:spLocks noGrp="1"/>
          </p:cNvSpPr>
          <p:nvPr>
            <p:ph type="body" idx="1"/>
          </p:nvPr>
        </p:nvSpPr>
        <p:spPr/>
        <p:txBody>
          <a:bodyPr/>
          <a:lstStyle/>
          <a:p>
            <a:r>
              <a:rPr lang="en-US"/>
              <a:t>CSS</a:t>
            </a:r>
          </a:p>
        </p:txBody>
      </p:sp>
    </p:spTree>
    <p:extLst>
      <p:ext uri="{BB962C8B-B14F-4D97-AF65-F5344CB8AC3E}">
        <p14:creationId xmlns:p14="http://schemas.microsoft.com/office/powerpoint/2010/main" val="813753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JavaScript projektien avulla</a:t>
            </a:r>
          </a:p>
        </p:txBody>
      </p:sp>
      <p:sp>
        <p:nvSpPr>
          <p:cNvPr id="3" name="Content Placeholder 2"/>
          <p:cNvSpPr>
            <a:spLocks noGrp="1"/>
          </p:cNvSpPr>
          <p:nvPr>
            <p:ph idx="1"/>
          </p:nvPr>
        </p:nvSpPr>
        <p:spPr/>
        <p:txBody>
          <a:bodyPr/>
          <a:lstStyle/>
          <a:p>
            <a:r>
              <a:rPr lang="en-US"/>
              <a:t>Tällä kurssilla opiskelemme JavaScriptin ja jQueryn projektien avulla</a:t>
            </a:r>
          </a:p>
          <a:p>
            <a:r>
              <a:rPr lang="en-US"/>
              <a:t>Kurssin aikana teemme yhteensä 10 projektia</a:t>
            </a:r>
          </a:p>
          <a:p>
            <a:r>
              <a:rPr lang="en-US"/>
              <a:t>Mitä sinun tulisi tietää</a:t>
            </a:r>
          </a:p>
          <a:p>
            <a:pPr lvl="1"/>
            <a:r>
              <a:rPr lang="en-US"/>
              <a:t>HTML </a:t>
            </a:r>
            <a:r>
              <a:rPr lang="mr-IN"/>
              <a:t>–</a:t>
            </a:r>
            <a:r>
              <a:rPr lang="en-US"/>
              <a:t> Ainakin perusteet HTML:stä. Tulemme käyttämään HTML5:sta</a:t>
            </a:r>
          </a:p>
          <a:p>
            <a:pPr lvl="1"/>
            <a:r>
              <a:rPr lang="en-US"/>
              <a:t>CSS3 </a:t>
            </a:r>
            <a:r>
              <a:rPr lang="mr-IN"/>
              <a:t>–</a:t>
            </a:r>
            <a:r>
              <a:rPr lang="en-US"/>
              <a:t> Sinun ei tarvitse tietää viimeisimpiä CSS3:n efektejä ja tyylejä, mutta yleisen idean kuinka vaihtaa värejä ja kuinka asetella elementtejä jne.</a:t>
            </a:r>
          </a:p>
          <a:p>
            <a:pPr lvl="1"/>
            <a:r>
              <a:rPr lang="en-US"/>
              <a:t>JavaScript </a:t>
            </a:r>
            <a:r>
              <a:rPr lang="mr-IN"/>
              <a:t>–</a:t>
            </a:r>
            <a:r>
              <a:rPr lang="en-US"/>
              <a:t> Perusteet Javascriptistä (muuttujat, funktiot jne.)</a:t>
            </a:r>
          </a:p>
          <a:p>
            <a:pPr lvl="1"/>
            <a:r>
              <a:rPr lang="en-US"/>
              <a:t>jQuery - et tarvitse jQuery osaamista. Opit sitä sitä mukaan, kun edetään</a:t>
            </a:r>
          </a:p>
        </p:txBody>
      </p:sp>
    </p:spTree>
    <p:extLst>
      <p:ext uri="{BB962C8B-B14F-4D97-AF65-F5344CB8AC3E}">
        <p14:creationId xmlns:p14="http://schemas.microsoft.com/office/powerpoint/2010/main" val="390155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Muokataan bodya</a:t>
            </a:r>
          </a:p>
        </p:txBody>
      </p:sp>
      <p:sp>
        <p:nvSpPr>
          <p:cNvPr id="3" name="Content Placeholder 2"/>
          <p:cNvSpPr>
            <a:spLocks noGrp="1"/>
          </p:cNvSpPr>
          <p:nvPr>
            <p:ph idx="1"/>
          </p:nvPr>
        </p:nvSpPr>
        <p:spPr/>
        <p:txBody>
          <a:bodyPr/>
          <a:lstStyle/>
          <a:p>
            <a:r>
              <a:rPr lang="en-US"/>
              <a:t>Määritetään taustaväri oranssiksi:</a:t>
            </a:r>
            <a:br>
              <a:rPr lang="en-US"/>
            </a:br>
            <a:r>
              <a:rPr lang="en-US"/>
              <a:t>body{</a:t>
            </a:r>
            <a:br>
              <a:rPr lang="en-US"/>
            </a:br>
            <a:r>
              <a:rPr lang="en-US"/>
              <a:t>	background: #f06226;</a:t>
            </a:r>
            <a:br>
              <a:rPr lang="en-US"/>
            </a:br>
            <a:r>
              <a:rPr lang="en-US"/>
              <a:t>}</a:t>
            </a:r>
          </a:p>
          <a:p>
            <a:r>
              <a:rPr lang="en-US"/>
              <a:t>Määritetään kirjaintenväri valkoiseksi: color: #fff</a:t>
            </a:r>
          </a:p>
          <a:p>
            <a:r>
              <a:rPr lang="en-US"/>
              <a:t>Määritetään kirjasinlaji Arialiksi tai sans-serif:ksi: font-family: ‘Arial’, sans-serif;</a:t>
            </a:r>
          </a:p>
          <a:p>
            <a:r>
              <a:rPr lang="en-US"/>
              <a:t>Määritetään kirjasin-koko 14 pisteeksi: font-size: 14px;</a:t>
            </a:r>
          </a:p>
        </p:txBody>
      </p:sp>
      <p:pic>
        <p:nvPicPr>
          <p:cNvPr id="4" name="Picture 3"/>
          <p:cNvPicPr>
            <a:picLocks noChangeAspect="1"/>
          </p:cNvPicPr>
          <p:nvPr/>
        </p:nvPicPr>
        <p:blipFill>
          <a:blip r:embed="rId2"/>
          <a:stretch>
            <a:fillRect/>
          </a:stretch>
        </p:blipFill>
        <p:spPr>
          <a:xfrm>
            <a:off x="7961745" y="2417618"/>
            <a:ext cx="3556000" cy="1219200"/>
          </a:xfrm>
          <a:prstGeom prst="rect">
            <a:avLst/>
          </a:prstGeom>
        </p:spPr>
      </p:pic>
    </p:spTree>
    <p:extLst>
      <p:ext uri="{BB962C8B-B14F-4D97-AF65-F5344CB8AC3E}">
        <p14:creationId xmlns:p14="http://schemas.microsoft.com/office/powerpoint/2010/main" val="5337888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Muokataan sisältöä</a:t>
            </a:r>
          </a:p>
        </p:txBody>
      </p:sp>
      <p:sp>
        <p:nvSpPr>
          <p:cNvPr id="3" name="Content Placeholder 2"/>
          <p:cNvSpPr>
            <a:spLocks noGrp="1"/>
          </p:cNvSpPr>
          <p:nvPr>
            <p:ph idx="1"/>
          </p:nvPr>
        </p:nvSpPr>
        <p:spPr/>
        <p:txBody>
          <a:bodyPr/>
          <a:lstStyle/>
          <a:p>
            <a:r>
              <a:rPr lang="en-US"/>
              <a:t>Määritetään, että sisältö on 60% koko leveydestä:</a:t>
            </a:r>
            <a:br>
              <a:rPr lang="en-US"/>
            </a:br>
            <a:r>
              <a:rPr lang="en-US"/>
              <a:t>#sisalto{</a:t>
            </a:r>
            <a:br>
              <a:rPr lang="en-US"/>
            </a:br>
            <a:r>
              <a:rPr lang="en-US"/>
              <a:t>	width: 60%;</a:t>
            </a:r>
            <a:br>
              <a:rPr lang="en-US"/>
            </a:br>
            <a:r>
              <a:rPr lang="en-US"/>
              <a:t>}</a:t>
            </a:r>
          </a:p>
          <a:p>
            <a:r>
              <a:rPr lang="en-US"/>
              <a:t>Määritetään, että tausta on vaaleansininen: background: #199fdb;</a:t>
            </a:r>
          </a:p>
          <a:p>
            <a:r>
              <a:rPr lang="en-US"/>
              <a:t>Määritetään, että ylä- ja alamarginaali on 20px ja oikea- ja vasen on auto: margin: 20px auto;</a:t>
            </a:r>
          </a:p>
          <a:p>
            <a:r>
              <a:rPr lang="en-US"/>
              <a:t>Määritetään, että scrollbar lisätään vain tarvittaessa: overflow: auto;</a:t>
            </a:r>
          </a:p>
          <a:p>
            <a:r>
              <a:rPr lang="en-US"/>
              <a:t>Määritetään, että SISÄmarginaali on jokapuolella 25 pistettä: padding: 25px;</a:t>
            </a:r>
          </a:p>
        </p:txBody>
      </p:sp>
      <p:pic>
        <p:nvPicPr>
          <p:cNvPr id="4" name="Picture 3"/>
          <p:cNvPicPr>
            <a:picLocks noChangeAspect="1"/>
          </p:cNvPicPr>
          <p:nvPr/>
        </p:nvPicPr>
        <p:blipFill>
          <a:blip r:embed="rId2"/>
          <a:stretch>
            <a:fillRect/>
          </a:stretch>
        </p:blipFill>
        <p:spPr>
          <a:xfrm>
            <a:off x="9177482" y="2294659"/>
            <a:ext cx="2260600" cy="1409700"/>
          </a:xfrm>
          <a:prstGeom prst="rect">
            <a:avLst/>
          </a:prstGeom>
        </p:spPr>
      </p:pic>
    </p:spTree>
    <p:extLst>
      <p:ext uri="{BB962C8B-B14F-4D97-AF65-F5344CB8AC3E}">
        <p14:creationId xmlns:p14="http://schemas.microsoft.com/office/powerpoint/2010/main" val="538869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Määritetään otsikkoalue</a:t>
            </a:r>
          </a:p>
        </p:txBody>
      </p:sp>
      <p:sp>
        <p:nvSpPr>
          <p:cNvPr id="3" name="Content Placeholder 2"/>
          <p:cNvSpPr>
            <a:spLocks noGrp="1"/>
          </p:cNvSpPr>
          <p:nvPr>
            <p:ph idx="1"/>
          </p:nvPr>
        </p:nvSpPr>
        <p:spPr>
          <a:xfrm>
            <a:off x="1154955" y="2603500"/>
            <a:ext cx="7431978" cy="4254500"/>
          </a:xfrm>
        </p:spPr>
        <p:txBody>
          <a:bodyPr/>
          <a:lstStyle/>
          <a:p>
            <a:r>
              <a:rPr lang="en-US"/>
              <a:t>Keskitetään teksti ja laitetaan otsikkoalueen alle katkoviiva, jonka väri on valkoinen ja jonka paksuus on 1 pistettä:</a:t>
            </a:r>
            <a:br>
              <a:rPr lang="en-US"/>
            </a:br>
            <a:r>
              <a:rPr lang="en-US"/>
              <a:t>header</a:t>
            </a:r>
            <a:br>
              <a:rPr lang="en-US"/>
            </a:br>
            <a:r>
              <a:rPr lang="en-US"/>
              <a:t>{</a:t>
            </a:r>
            <a:br>
              <a:rPr lang="en-US"/>
            </a:br>
            <a:r>
              <a:rPr lang="en-US"/>
              <a:t>	text-align: center;</a:t>
            </a:r>
            <a:br>
              <a:rPr lang="en-US"/>
            </a:br>
            <a:r>
              <a:rPr lang="en-US"/>
              <a:t>	border-bottom: #fff dashed 1px;</a:t>
            </a:r>
            <a:br>
              <a:rPr lang="en-US"/>
            </a:br>
            <a:r>
              <a:rPr lang="en-US"/>
              <a:t>}</a:t>
            </a:r>
          </a:p>
          <a:p>
            <a:r>
              <a:rPr lang="en-US"/>
              <a:t>Laitetaan otsikon h1-tekstin ulko- ja sisämarginaali 0:ksi: margin: 0; padding: 0;</a:t>
            </a:r>
          </a:p>
          <a:p>
            <a:r>
              <a:rPr lang="en-US"/>
              <a:t>Laitetaan otsikon varsinaisen tekstin sisämarginaali 0:ksi, ulkomarginaalin yläosa 5 pisteeksi ja väri mustaksi:</a:t>
            </a:r>
            <a:br>
              <a:rPr lang="en-US"/>
            </a:br>
            <a:r>
              <a:rPr lang="en-US"/>
              <a:t>padding: 0; margin-top: 5px; color: #000;</a:t>
            </a:r>
          </a:p>
        </p:txBody>
      </p:sp>
      <p:pic>
        <p:nvPicPr>
          <p:cNvPr id="4" name="Picture 3"/>
          <p:cNvPicPr>
            <a:picLocks noChangeAspect="1"/>
          </p:cNvPicPr>
          <p:nvPr/>
        </p:nvPicPr>
        <p:blipFill>
          <a:blip r:embed="rId2"/>
          <a:stretch>
            <a:fillRect/>
          </a:stretch>
        </p:blipFill>
        <p:spPr>
          <a:xfrm>
            <a:off x="8586932" y="2251941"/>
            <a:ext cx="3441700" cy="2908300"/>
          </a:xfrm>
          <a:prstGeom prst="rect">
            <a:avLst/>
          </a:prstGeom>
        </p:spPr>
      </p:pic>
    </p:spTree>
    <p:extLst>
      <p:ext uri="{BB962C8B-B14F-4D97-AF65-F5344CB8AC3E}">
        <p14:creationId xmlns:p14="http://schemas.microsoft.com/office/powerpoint/2010/main" val="1333719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Määritetään section ja alatunniste</a:t>
            </a:r>
          </a:p>
        </p:txBody>
      </p:sp>
      <p:sp>
        <p:nvSpPr>
          <p:cNvPr id="3" name="Content Placeholder 2"/>
          <p:cNvSpPr>
            <a:spLocks noGrp="1"/>
          </p:cNvSpPr>
          <p:nvPr>
            <p:ph idx="1"/>
          </p:nvPr>
        </p:nvSpPr>
        <p:spPr/>
        <p:txBody>
          <a:bodyPr/>
          <a:lstStyle/>
          <a:p>
            <a:r>
              <a:rPr lang="en-US"/>
              <a:t>Määritetään section alue, että sen vähimmäiskorkeus on 400 pistettä ja että selain ottaa scrollbarin käyttöön vain tarvittaessa:</a:t>
            </a:r>
            <a:br>
              <a:rPr lang="en-US"/>
            </a:br>
            <a:r>
              <a:rPr lang="en-US"/>
              <a:t>section</a:t>
            </a:r>
            <a:br>
              <a:rPr lang="en-US"/>
            </a:br>
            <a:r>
              <a:rPr lang="en-US"/>
              <a:t>{</a:t>
            </a:r>
            <a:br>
              <a:rPr lang="en-US"/>
            </a:br>
            <a:r>
              <a:rPr lang="en-US"/>
              <a:t>	min-height: 400px;</a:t>
            </a:r>
            <a:br>
              <a:rPr lang="en-US"/>
            </a:br>
            <a:r>
              <a:rPr lang="en-US"/>
              <a:t>	overflow: auto;</a:t>
            </a:r>
            <a:br>
              <a:rPr lang="en-US"/>
            </a:br>
            <a:r>
              <a:rPr lang="en-US"/>
              <a:t>}</a:t>
            </a:r>
          </a:p>
          <a:p>
            <a:r>
              <a:rPr lang="en-US"/>
              <a:t>Määritetään alatunnisteen teksti keskelle: text-align: center;</a:t>
            </a:r>
          </a:p>
        </p:txBody>
      </p:sp>
      <p:pic>
        <p:nvPicPr>
          <p:cNvPr id="4" name="Picture 3"/>
          <p:cNvPicPr>
            <a:picLocks noChangeAspect="1"/>
          </p:cNvPicPr>
          <p:nvPr/>
        </p:nvPicPr>
        <p:blipFill>
          <a:blip r:embed="rId2"/>
          <a:stretch>
            <a:fillRect/>
          </a:stretch>
        </p:blipFill>
        <p:spPr>
          <a:xfrm>
            <a:off x="9678554" y="2385868"/>
            <a:ext cx="2311400" cy="1587500"/>
          </a:xfrm>
          <a:prstGeom prst="rect">
            <a:avLst/>
          </a:prstGeom>
        </p:spPr>
      </p:pic>
    </p:spTree>
    <p:extLst>
      <p:ext uri="{BB962C8B-B14F-4D97-AF65-F5344CB8AC3E}">
        <p14:creationId xmlns:p14="http://schemas.microsoft.com/office/powerpoint/2010/main" val="1059459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Määritetään lähetä-painike</a:t>
            </a:r>
          </a:p>
        </p:txBody>
      </p:sp>
      <p:sp>
        <p:nvSpPr>
          <p:cNvPr id="3" name="Content Placeholder 2"/>
          <p:cNvSpPr>
            <a:spLocks noGrp="1"/>
          </p:cNvSpPr>
          <p:nvPr>
            <p:ph idx="1"/>
          </p:nvPr>
        </p:nvSpPr>
        <p:spPr>
          <a:xfrm>
            <a:off x="1154954" y="2327564"/>
            <a:ext cx="8825659" cy="4530436"/>
          </a:xfrm>
        </p:spPr>
        <p:txBody>
          <a:bodyPr>
            <a:normAutofit/>
          </a:bodyPr>
          <a:lstStyle/>
          <a:p>
            <a:r>
              <a:rPr lang="en-US"/>
              <a:t>Määritetään lähetä-painike siten, että sen taustaväri on sama kuin bodyn, sillä ei ole reunuksia, sen tekstiväri on valkoinen, sen sisämarginaalit ovat ylhäällä ja alhaalla 10 pistettä ja vasemmalla ja oikealla 15 pistettä ja tekstin pistekoko on 14 pistettä ja kohdistin on pointteri:</a:t>
            </a:r>
            <a:br>
              <a:rPr lang="en-US"/>
            </a:br>
            <a:r>
              <a:rPr lang="en-US"/>
              <a:t>input[type='submit'] // Huom, kohdistuu vain submit-tyyppiseen inputtiin</a:t>
            </a:r>
            <a:br>
              <a:rPr lang="en-US"/>
            </a:br>
            <a:r>
              <a:rPr lang="en-US"/>
              <a:t>{	</a:t>
            </a:r>
            <a:br>
              <a:rPr lang="en-US"/>
            </a:br>
            <a:r>
              <a:rPr lang="en-US"/>
              <a:t>	background: #f06226;	</a:t>
            </a:r>
            <a:br>
              <a:rPr lang="en-US"/>
            </a:br>
            <a:r>
              <a:rPr lang="en-US"/>
              <a:t>	border: 0;	</a:t>
            </a:r>
            <a:br>
              <a:rPr lang="en-US"/>
            </a:br>
            <a:r>
              <a:rPr lang="en-US"/>
              <a:t>	color:#fff;	</a:t>
            </a:r>
            <a:br>
              <a:rPr lang="en-US"/>
            </a:br>
            <a:r>
              <a:rPr lang="en-US"/>
              <a:t>	padding: 10px 15px;	</a:t>
            </a:r>
            <a:br>
              <a:rPr lang="en-US"/>
            </a:br>
            <a:r>
              <a:rPr lang="en-US"/>
              <a:t>	cursor: pointer;	</a:t>
            </a:r>
            <a:br>
              <a:rPr lang="en-US"/>
            </a:br>
            <a:r>
              <a:rPr lang="en-US"/>
              <a:t>	font-size: 14px;</a:t>
            </a:r>
            <a:br>
              <a:rPr lang="en-US"/>
            </a:br>
            <a:r>
              <a:rPr lang="en-US"/>
              <a:t>}</a:t>
            </a:r>
          </a:p>
          <a:p>
            <a:r>
              <a:rPr lang="en-US"/>
              <a:t>Tuossa oli tärkeää, että oli hakasulkeissa tuo määrite, koska meillä oli myös muita input komentoja HTML-tiedostossa.</a:t>
            </a:r>
          </a:p>
        </p:txBody>
      </p:sp>
      <p:pic>
        <p:nvPicPr>
          <p:cNvPr id="4" name="Picture 3"/>
          <p:cNvPicPr>
            <a:picLocks noChangeAspect="1"/>
          </p:cNvPicPr>
          <p:nvPr/>
        </p:nvPicPr>
        <p:blipFill>
          <a:blip r:embed="rId2"/>
          <a:stretch>
            <a:fillRect/>
          </a:stretch>
        </p:blipFill>
        <p:spPr>
          <a:xfrm>
            <a:off x="9674514" y="2960255"/>
            <a:ext cx="2374900" cy="1574800"/>
          </a:xfrm>
          <a:prstGeom prst="rect">
            <a:avLst/>
          </a:prstGeom>
        </p:spPr>
      </p:pic>
    </p:spTree>
    <p:extLst>
      <p:ext uri="{BB962C8B-B14F-4D97-AF65-F5344CB8AC3E}">
        <p14:creationId xmlns:p14="http://schemas.microsoft.com/office/powerpoint/2010/main" val="1583978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Määritetään lopuksi vielä tuo tulokset-alue</a:t>
            </a:r>
          </a:p>
        </p:txBody>
      </p:sp>
      <p:sp>
        <p:nvSpPr>
          <p:cNvPr id="3" name="Content Placeholder 2"/>
          <p:cNvSpPr>
            <a:spLocks noGrp="1"/>
          </p:cNvSpPr>
          <p:nvPr>
            <p:ph idx="1"/>
          </p:nvPr>
        </p:nvSpPr>
        <p:spPr/>
        <p:txBody>
          <a:bodyPr/>
          <a:lstStyle/>
          <a:p>
            <a:r>
              <a:rPr lang="en-US"/>
              <a:t>Tulokset otsikolle annetaan taas sama väri kuin bodylle, sisämarginaaliksi 10 pistettä ja ulkomarginaaliksi ylä- ja alapuolelle 10 pistettä, vasemmalle ja oikealle puolelle 0 pistettä:</a:t>
            </a:r>
            <a:br>
              <a:rPr lang="en-US"/>
            </a:br>
            <a:r>
              <a:rPr lang="en-US"/>
              <a:t>#tulokset h3</a:t>
            </a:r>
            <a:br>
              <a:rPr lang="en-US"/>
            </a:br>
            <a:r>
              <a:rPr lang="en-US"/>
              <a:t>{</a:t>
            </a:r>
            <a:br>
              <a:rPr lang="en-US"/>
            </a:br>
            <a:r>
              <a:rPr lang="en-US"/>
              <a:t>	background: #f06226;</a:t>
            </a:r>
            <a:br>
              <a:rPr lang="en-US"/>
            </a:br>
            <a:r>
              <a:rPr lang="en-US"/>
              <a:t>	padding: 10px;</a:t>
            </a:r>
            <a:br>
              <a:rPr lang="en-US"/>
            </a:br>
            <a:r>
              <a:rPr lang="en-US"/>
              <a:t>	margin: 10px 0;</a:t>
            </a:r>
            <a:br>
              <a:rPr lang="en-US"/>
            </a:br>
            <a:r>
              <a:rPr lang="en-US"/>
              <a:t>}</a:t>
            </a:r>
          </a:p>
          <a:p>
            <a:r>
              <a:rPr lang="en-US"/>
              <a:t>Määritetään span-osiolle, että se on musta ja lihavoitu: </a:t>
            </a:r>
            <a:br>
              <a:rPr lang="en-US"/>
            </a:br>
            <a:r>
              <a:rPr lang="en-US"/>
              <a:t>color: #000; font-weight: bold;</a:t>
            </a:r>
          </a:p>
        </p:txBody>
      </p:sp>
      <p:pic>
        <p:nvPicPr>
          <p:cNvPr id="4" name="Picture 3"/>
          <p:cNvPicPr>
            <a:picLocks noChangeAspect="1"/>
          </p:cNvPicPr>
          <p:nvPr/>
        </p:nvPicPr>
        <p:blipFill>
          <a:blip r:embed="rId2"/>
          <a:stretch>
            <a:fillRect/>
          </a:stretch>
        </p:blipFill>
        <p:spPr>
          <a:xfrm>
            <a:off x="9635837" y="3352800"/>
            <a:ext cx="2286000" cy="1917700"/>
          </a:xfrm>
          <a:prstGeom prst="rect">
            <a:avLst/>
          </a:prstGeom>
        </p:spPr>
      </p:pic>
    </p:spTree>
    <p:extLst>
      <p:ext uri="{BB962C8B-B14F-4D97-AF65-F5344CB8AC3E}">
        <p14:creationId xmlns:p14="http://schemas.microsoft.com/office/powerpoint/2010/main" val="690667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Nyt näkymäsi pitäisi olla:</a:t>
            </a:r>
          </a:p>
        </p:txBody>
      </p:sp>
      <p:pic>
        <p:nvPicPr>
          <p:cNvPr id="4" name="Picture 3"/>
          <p:cNvPicPr>
            <a:picLocks noChangeAspect="1"/>
          </p:cNvPicPr>
          <p:nvPr/>
        </p:nvPicPr>
        <p:blipFill>
          <a:blip r:embed="rId2"/>
          <a:stretch>
            <a:fillRect/>
          </a:stretch>
        </p:blipFill>
        <p:spPr>
          <a:xfrm>
            <a:off x="3901971" y="2293797"/>
            <a:ext cx="4790714" cy="4494931"/>
          </a:xfrm>
          <a:prstGeom prst="rect">
            <a:avLst/>
          </a:prstGeom>
        </p:spPr>
      </p:pic>
    </p:spTree>
    <p:extLst>
      <p:ext uri="{BB962C8B-B14F-4D97-AF65-F5344CB8AC3E}">
        <p14:creationId xmlns:p14="http://schemas.microsoft.com/office/powerpoint/2010/main" val="773038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lahetaVastaukset -funktio</a:t>
            </a:r>
          </a:p>
        </p:txBody>
      </p:sp>
      <p:sp>
        <p:nvSpPr>
          <p:cNvPr id="3" name="Content Placeholder 2"/>
          <p:cNvSpPr>
            <a:spLocks noGrp="1"/>
          </p:cNvSpPr>
          <p:nvPr>
            <p:ph idx="1"/>
          </p:nvPr>
        </p:nvSpPr>
        <p:spPr/>
        <p:txBody>
          <a:bodyPr/>
          <a:lstStyle/>
          <a:p>
            <a:r>
              <a:rPr lang="en-US"/>
              <a:t>Meillä HTML-lomakkeella on määritetty, että lähetettäessä lomaketta, käydään läpi “lahetaVastaukset()” </a:t>
            </a:r>
            <a:r>
              <a:rPr lang="mr-IN"/>
              <a:t>–</a:t>
            </a:r>
            <a:r>
              <a:rPr lang="en-US"/>
              <a:t>funktio.</a:t>
            </a:r>
          </a:p>
          <a:p>
            <a:r>
              <a:rPr lang="en-US"/>
              <a:t>Niinpä meidän täytyy rakentaa sellainen, eli menemme meidän script.js-tiedostoon ja kirjoitamme aivan alkuun:</a:t>
            </a:r>
            <a:br>
              <a:rPr lang="en-US"/>
            </a:br>
            <a:r>
              <a:rPr lang="en-US"/>
              <a:t>function lahetaVastaukset()</a:t>
            </a:r>
            <a:br>
              <a:rPr lang="en-US"/>
            </a:br>
            <a:r>
              <a:rPr lang="en-US"/>
              <a:t>{</a:t>
            </a:r>
            <a:br>
              <a:rPr lang="en-US"/>
            </a:br>
            <a:r>
              <a:rPr lang="en-US"/>
              <a:t/>
            </a:r>
            <a:br>
              <a:rPr lang="en-US"/>
            </a:br>
            <a:r>
              <a:rPr lang="en-US"/>
              <a:t>}</a:t>
            </a:r>
          </a:p>
          <a:p>
            <a:r>
              <a:rPr lang="en-US"/>
              <a:t>Ja noiden kaarisulkeiden sisään tulemme tekemään kaiken toiminnallisuuden, mitä tämä tietovisa tarvitsee</a:t>
            </a:r>
          </a:p>
        </p:txBody>
      </p:sp>
    </p:spTree>
    <p:extLst>
      <p:ext uri="{BB962C8B-B14F-4D97-AF65-F5344CB8AC3E}">
        <p14:creationId xmlns:p14="http://schemas.microsoft.com/office/powerpoint/2010/main" val="68159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Osa 5</a:t>
            </a:r>
          </a:p>
        </p:txBody>
      </p:sp>
      <p:sp>
        <p:nvSpPr>
          <p:cNvPr id="3" name="Text Placeholder 2"/>
          <p:cNvSpPr>
            <a:spLocks noGrp="1"/>
          </p:cNvSpPr>
          <p:nvPr>
            <p:ph type="body" idx="1"/>
          </p:nvPr>
        </p:nvSpPr>
        <p:spPr/>
        <p:txBody>
          <a:bodyPr/>
          <a:lstStyle/>
          <a:p>
            <a:r>
              <a:rPr lang="en-US"/>
              <a:t>JavaScript, eli toiminnallisuus</a:t>
            </a:r>
          </a:p>
        </p:txBody>
      </p:sp>
    </p:spTree>
    <p:extLst>
      <p:ext uri="{BB962C8B-B14F-4D97-AF65-F5344CB8AC3E}">
        <p14:creationId xmlns:p14="http://schemas.microsoft.com/office/powerpoint/2010/main" val="1574069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Alkuarvot ja käyttäjän syötteet</a:t>
            </a:r>
          </a:p>
        </p:txBody>
      </p:sp>
      <p:sp>
        <p:nvSpPr>
          <p:cNvPr id="3" name="Content Placeholder 2"/>
          <p:cNvSpPr>
            <a:spLocks noGrp="1"/>
          </p:cNvSpPr>
          <p:nvPr>
            <p:ph idx="1"/>
          </p:nvPr>
        </p:nvSpPr>
        <p:spPr>
          <a:xfrm>
            <a:off x="295972" y="2478809"/>
            <a:ext cx="7143919" cy="4254500"/>
          </a:xfrm>
        </p:spPr>
        <p:txBody>
          <a:bodyPr/>
          <a:lstStyle/>
          <a:p>
            <a:r>
              <a:rPr lang="en-US"/>
              <a:t>Määritetään ensin alkuarvot ja haetaan käyttäjän syötteet. Tarvitsemme kaksi muuttujaa, eli tiedon, montako kysymystä on, sekä mitkä ovat yhteispisteet:</a:t>
            </a:r>
            <a:br>
              <a:rPr lang="en-US"/>
            </a:br>
            <a:r>
              <a:rPr lang="en-US"/>
              <a:t>var yhteensa = 5;</a:t>
            </a:r>
            <a:br>
              <a:rPr lang="en-US"/>
            </a:br>
            <a:r>
              <a:rPr lang="en-US"/>
              <a:t>var pisteet = 0; // alustamme alussa yhteispisteet 0:ksi</a:t>
            </a:r>
          </a:p>
          <a:p>
            <a:r>
              <a:rPr lang="en-US"/>
              <a:t>Tämän jälkeen haemme käyttäjän syötteet. Tiedot saadaan seuraavasti: Tiedämme lomakkeen nimen (“kyselyLomake”), sekä kunkin kysymyksen nimen (“k1”, ”k2”,</a:t>
            </a:r>
            <a:r>
              <a:rPr lang="mr-IN"/>
              <a:t>…</a:t>
            </a:r>
            <a:r>
              <a:rPr lang="fi-FI"/>
              <a:t>,”k5”), joten saamme ne seuraavasti:</a:t>
            </a:r>
            <a:br>
              <a:rPr lang="fi-FI"/>
            </a:br>
            <a:r>
              <a:rPr lang="fi-FI"/>
              <a:t>var k1 = document.forms[”kyselyLomake][”k1”].value; // tallensimme muuttujaan k1 lomakkeelta arvon</a:t>
            </a:r>
            <a:br>
              <a:rPr lang="fi-FI"/>
            </a:br>
            <a:r>
              <a:rPr lang="mr-IN"/>
              <a:t>…</a:t>
            </a:r>
            <a:r>
              <a:rPr lang="fi-FI"/>
              <a:t/>
            </a:r>
            <a:br>
              <a:rPr lang="fi-FI"/>
            </a:br>
            <a:r>
              <a:rPr lang="fi-FI"/>
              <a:t>var k5 = document.forms[”kyselyLomake][”k5”].value;</a:t>
            </a:r>
            <a:endParaRPr lang="en-US"/>
          </a:p>
        </p:txBody>
      </p:sp>
      <p:pic>
        <p:nvPicPr>
          <p:cNvPr id="4" name="Picture 3"/>
          <p:cNvPicPr>
            <a:picLocks noChangeAspect="1"/>
          </p:cNvPicPr>
          <p:nvPr/>
        </p:nvPicPr>
        <p:blipFill>
          <a:blip r:embed="rId2"/>
          <a:stretch>
            <a:fillRect/>
          </a:stretch>
        </p:blipFill>
        <p:spPr>
          <a:xfrm>
            <a:off x="7076209" y="4703041"/>
            <a:ext cx="4991100" cy="1828800"/>
          </a:xfrm>
          <a:prstGeom prst="rect">
            <a:avLst/>
          </a:prstGeom>
        </p:spPr>
      </p:pic>
    </p:spTree>
    <p:extLst>
      <p:ext uri="{BB962C8B-B14F-4D97-AF65-F5344CB8AC3E}">
        <p14:creationId xmlns:p14="http://schemas.microsoft.com/office/powerpoint/2010/main" val="1973632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Teknologia ja Konseptit</a:t>
            </a:r>
          </a:p>
        </p:txBody>
      </p:sp>
      <p:sp>
        <p:nvSpPr>
          <p:cNvPr id="3" name="Content Placeholder 2"/>
          <p:cNvSpPr>
            <a:spLocks noGrp="1"/>
          </p:cNvSpPr>
          <p:nvPr>
            <p:ph sz="half" idx="1"/>
          </p:nvPr>
        </p:nvSpPr>
        <p:spPr/>
        <p:txBody>
          <a:bodyPr/>
          <a:lstStyle/>
          <a:p>
            <a:r>
              <a:rPr lang="en-US"/>
              <a:t>HTML5 Rakenne ja syntaksi</a:t>
            </a:r>
          </a:p>
          <a:p>
            <a:r>
              <a:rPr lang="en-US"/>
              <a:t>CSS3 muotoilu</a:t>
            </a:r>
          </a:p>
          <a:p>
            <a:r>
              <a:rPr lang="en-US"/>
              <a:t>jQuery valinnat</a:t>
            </a:r>
          </a:p>
          <a:p>
            <a:r>
              <a:rPr lang="en-US"/>
              <a:t>jQuery tapahtumat</a:t>
            </a:r>
          </a:p>
          <a:p>
            <a:r>
              <a:rPr lang="en-US"/>
              <a:t>jQuery funktiot</a:t>
            </a:r>
          </a:p>
          <a:p>
            <a:r>
              <a:rPr lang="en-US"/>
              <a:t>Ajax requests</a:t>
            </a:r>
          </a:p>
        </p:txBody>
      </p:sp>
      <p:sp>
        <p:nvSpPr>
          <p:cNvPr id="4" name="Content Placeholder 3"/>
          <p:cNvSpPr>
            <a:spLocks noGrp="1"/>
          </p:cNvSpPr>
          <p:nvPr>
            <p:ph sz="half" idx="2"/>
          </p:nvPr>
        </p:nvSpPr>
        <p:spPr/>
        <p:txBody>
          <a:bodyPr/>
          <a:lstStyle/>
          <a:p>
            <a:r>
              <a:rPr lang="en-US"/>
              <a:t>HTML5 localStorage API (Application programming Interface = ohjelmistorajapinta)</a:t>
            </a:r>
          </a:p>
          <a:p>
            <a:pPr lvl="1"/>
            <a:r>
              <a:rPr lang="en-US">
                <a:hlinkClick r:id="rId2"/>
              </a:rPr>
              <a:t>https://www.youtube.com/watch?v=s7wmiS2mSXY</a:t>
            </a:r>
            <a:endParaRPr lang="en-US"/>
          </a:p>
          <a:p>
            <a:r>
              <a:rPr lang="en-US"/>
              <a:t>YouTube Api</a:t>
            </a:r>
          </a:p>
          <a:p>
            <a:r>
              <a:rPr lang="en-US"/>
              <a:t>jQuery Mobile</a:t>
            </a:r>
          </a:p>
          <a:p>
            <a:r>
              <a:rPr lang="en-US"/>
              <a:t>jQuery Plugins</a:t>
            </a:r>
          </a:p>
        </p:txBody>
      </p:sp>
    </p:spTree>
    <p:extLst>
      <p:ext uri="{BB962C8B-B14F-4D97-AF65-F5344CB8AC3E}">
        <p14:creationId xmlns:p14="http://schemas.microsoft.com/office/powerpoint/2010/main" val="114165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Tarkastetaan, onko käyttäjä syöttänyt kaikki tiedot</a:t>
            </a:r>
          </a:p>
        </p:txBody>
      </p:sp>
      <p:sp>
        <p:nvSpPr>
          <p:cNvPr id="3" name="Content Placeholder 2"/>
          <p:cNvSpPr>
            <a:spLocks noGrp="1"/>
          </p:cNvSpPr>
          <p:nvPr>
            <p:ph idx="1"/>
          </p:nvPr>
        </p:nvSpPr>
        <p:spPr>
          <a:xfrm>
            <a:off x="226700" y="2244436"/>
            <a:ext cx="6783700" cy="4821382"/>
          </a:xfrm>
        </p:spPr>
        <p:txBody>
          <a:bodyPr>
            <a:normAutofit/>
          </a:bodyPr>
          <a:lstStyle/>
          <a:p>
            <a:r>
              <a:rPr lang="en-US"/>
              <a:t>Tehdään yksinkertainen lomakkeen tarkastus, eli päästetään eteenpäin vasta, jos käyttäjä on syöttänyt kaikkiin kysymyksiin vastauksen. Tässä käytämme hyväksemme silmukkaa ja if-lausetta, sekä eval-lausetta:</a:t>
            </a:r>
          </a:p>
          <a:p>
            <a:r>
              <a:rPr lang="fi-FI"/>
              <a:t>for(i = 1; i &lt;= yhteensa; i++)	</a:t>
            </a:r>
            <a:br>
              <a:rPr lang="fi-FI"/>
            </a:br>
            <a:r>
              <a:rPr lang="fi-FI"/>
              <a:t>{		</a:t>
            </a:r>
            <a:br>
              <a:rPr lang="fi-FI"/>
            </a:br>
            <a:r>
              <a:rPr lang="fi-FI"/>
              <a:t>	if(eval('k'+i) == null || eval('k'+i) == '')		</a:t>
            </a:r>
            <a:br>
              <a:rPr lang="fi-FI"/>
            </a:br>
            <a:r>
              <a:rPr lang="fi-FI"/>
              <a:t>{			</a:t>
            </a:r>
            <a:br>
              <a:rPr lang="fi-FI"/>
            </a:br>
            <a:r>
              <a:rPr lang="fi-FI"/>
              <a:t>	alert('Et vastannut kysymykseen numero: ' + i);	</a:t>
            </a:r>
            <a:br>
              <a:rPr lang="fi-FI"/>
            </a:br>
            <a:r>
              <a:rPr lang="fi-FI"/>
              <a:t>	huom = 1;		</a:t>
            </a:r>
            <a:br>
              <a:rPr lang="fi-FI"/>
            </a:br>
            <a:r>
              <a:rPr lang="fi-FI"/>
              <a:t>}		</a:t>
            </a:r>
            <a:br>
              <a:rPr lang="fi-FI"/>
            </a:br>
            <a:r>
              <a:rPr lang="fi-FI"/>
              <a:t>if(huom == 1) return false; 	</a:t>
            </a:r>
            <a:br>
              <a:rPr lang="fi-FI"/>
            </a:br>
            <a:r>
              <a:rPr lang="fi-FI"/>
              <a:t>}</a:t>
            </a:r>
          </a:p>
          <a:p>
            <a:r>
              <a:rPr lang="en-US"/>
              <a:t>Lisäsin vielä huom-muuttujan, jotta turhat ilmoitukset jäisi pois.</a:t>
            </a:r>
            <a:br>
              <a:rPr lang="en-US"/>
            </a:br>
            <a:endParaRPr lang="en-US"/>
          </a:p>
        </p:txBody>
      </p:sp>
      <p:pic>
        <p:nvPicPr>
          <p:cNvPr id="4" name="Picture 3"/>
          <p:cNvPicPr>
            <a:picLocks noChangeAspect="1"/>
          </p:cNvPicPr>
          <p:nvPr/>
        </p:nvPicPr>
        <p:blipFill>
          <a:blip r:embed="rId2"/>
          <a:stretch>
            <a:fillRect/>
          </a:stretch>
        </p:blipFill>
        <p:spPr>
          <a:xfrm>
            <a:off x="7010400" y="4914900"/>
            <a:ext cx="5181600" cy="1943100"/>
          </a:xfrm>
          <a:prstGeom prst="rect">
            <a:avLst/>
          </a:prstGeom>
        </p:spPr>
      </p:pic>
      <p:pic>
        <p:nvPicPr>
          <p:cNvPr id="6" name="Picture 5"/>
          <p:cNvPicPr>
            <a:picLocks noChangeAspect="1"/>
          </p:cNvPicPr>
          <p:nvPr/>
        </p:nvPicPr>
        <p:blipFill>
          <a:blip r:embed="rId3"/>
          <a:stretch>
            <a:fillRect/>
          </a:stretch>
        </p:blipFill>
        <p:spPr>
          <a:xfrm>
            <a:off x="9350663" y="2627168"/>
            <a:ext cx="1803400" cy="635000"/>
          </a:xfrm>
          <a:prstGeom prst="rect">
            <a:avLst/>
          </a:prstGeom>
        </p:spPr>
      </p:pic>
      <p:cxnSp>
        <p:nvCxnSpPr>
          <p:cNvPr id="8" name="Straight Arrow Connector 7"/>
          <p:cNvCxnSpPr/>
          <p:nvPr/>
        </p:nvCxnSpPr>
        <p:spPr>
          <a:xfrm flipV="1">
            <a:off x="3020291" y="3158836"/>
            <a:ext cx="6428509" cy="2951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465126" y="3698385"/>
            <a:ext cx="3463637" cy="1021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Lisää tietoa eval-lauseesta:</a:t>
            </a:r>
          </a:p>
          <a:p>
            <a:pPr algn="ctr"/>
            <a:r>
              <a:rPr lang="en-US"/>
              <a:t>https://tinyurl.com/pbf643g</a:t>
            </a:r>
          </a:p>
        </p:txBody>
      </p:sp>
    </p:spTree>
    <p:extLst>
      <p:ext uri="{BB962C8B-B14F-4D97-AF65-F5344CB8AC3E}">
        <p14:creationId xmlns:p14="http://schemas.microsoft.com/office/powerpoint/2010/main" val="1448601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Vastaukset</a:t>
            </a:r>
          </a:p>
        </p:txBody>
      </p:sp>
      <p:sp>
        <p:nvSpPr>
          <p:cNvPr id="3" name="Content Placeholder 2"/>
          <p:cNvSpPr>
            <a:spLocks noGrp="1"/>
          </p:cNvSpPr>
          <p:nvPr>
            <p:ph idx="1"/>
          </p:nvPr>
        </p:nvSpPr>
        <p:spPr>
          <a:xfrm>
            <a:off x="1154954" y="2603500"/>
            <a:ext cx="5980137" cy="4254500"/>
          </a:xfrm>
        </p:spPr>
        <p:txBody>
          <a:bodyPr/>
          <a:lstStyle/>
          <a:p>
            <a:r>
              <a:rPr lang="en-US"/>
              <a:t>Asetetaan oikeat vastaukset taulukkomuuttujaan ja tarkastetaan ne samalla tavalla kuin edellä:</a:t>
            </a:r>
            <a:br>
              <a:rPr lang="en-US"/>
            </a:br>
            <a:r>
              <a:rPr lang="fi-FI"/>
              <a:t> var vastaukset = ["b", "a", "d", "b", "d"];</a:t>
            </a:r>
            <a:br>
              <a:rPr lang="fi-FI"/>
            </a:br>
            <a:r>
              <a:rPr lang="fi-FI"/>
              <a:t> for(i = 1; i &lt;= yhteensa; i++)	</a:t>
            </a:r>
            <a:br>
              <a:rPr lang="fi-FI"/>
            </a:br>
            <a:r>
              <a:rPr lang="fi-FI"/>
              <a:t>{		</a:t>
            </a:r>
            <a:br>
              <a:rPr lang="fi-FI"/>
            </a:br>
            <a:r>
              <a:rPr lang="fi-FI"/>
              <a:t>	if(eval('k'+i) == vastaukset[i-1])		</a:t>
            </a:r>
            <a:br>
              <a:rPr lang="fi-FI"/>
            </a:br>
            <a:r>
              <a:rPr lang="fi-FI"/>
              <a:t>	{				</a:t>
            </a:r>
            <a:br>
              <a:rPr lang="fi-FI"/>
            </a:br>
            <a:r>
              <a:rPr lang="fi-FI"/>
              <a:t>		pisteet++;		</a:t>
            </a:r>
            <a:br>
              <a:rPr lang="fi-FI"/>
            </a:br>
            <a:r>
              <a:rPr lang="fi-FI"/>
              <a:t>	}	</a:t>
            </a:r>
            <a:br>
              <a:rPr lang="fi-FI"/>
            </a:br>
            <a:r>
              <a:rPr lang="fi-FI"/>
              <a:t>}</a:t>
            </a:r>
            <a:r>
              <a:rPr lang="en-US"/>
              <a:t> </a:t>
            </a:r>
          </a:p>
          <a:p>
            <a:r>
              <a:rPr lang="en-US"/>
              <a:t>Eli tarkastamme, vastaako käyttäjän antama vastaus vastauksissa olevaa vastausta. Huomaa, että koska taulukkomuuttuja alkaa 0:sta, täytyy, tehdä vähennyslasku</a:t>
            </a:r>
          </a:p>
        </p:txBody>
      </p:sp>
      <p:pic>
        <p:nvPicPr>
          <p:cNvPr id="4" name="Picture 3"/>
          <p:cNvPicPr>
            <a:picLocks noChangeAspect="1"/>
          </p:cNvPicPr>
          <p:nvPr/>
        </p:nvPicPr>
        <p:blipFill>
          <a:blip r:embed="rId2"/>
          <a:stretch>
            <a:fillRect/>
          </a:stretch>
        </p:blipFill>
        <p:spPr>
          <a:xfrm>
            <a:off x="7135091" y="3275446"/>
            <a:ext cx="4102100" cy="2108200"/>
          </a:xfrm>
          <a:prstGeom prst="rect">
            <a:avLst/>
          </a:prstGeom>
        </p:spPr>
      </p:pic>
    </p:spTree>
    <p:extLst>
      <p:ext uri="{BB962C8B-B14F-4D97-AF65-F5344CB8AC3E}">
        <p14:creationId xmlns:p14="http://schemas.microsoft.com/office/powerpoint/2010/main" val="215862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Näytetään tulos</a:t>
            </a:r>
          </a:p>
        </p:txBody>
      </p:sp>
      <p:sp>
        <p:nvSpPr>
          <p:cNvPr id="3" name="Content Placeholder 2"/>
          <p:cNvSpPr>
            <a:spLocks noGrp="1"/>
          </p:cNvSpPr>
          <p:nvPr>
            <p:ph idx="1"/>
          </p:nvPr>
        </p:nvSpPr>
        <p:spPr>
          <a:xfrm>
            <a:off x="395264" y="2478808"/>
            <a:ext cx="6132536" cy="3416300"/>
          </a:xfrm>
        </p:spPr>
        <p:txBody>
          <a:bodyPr/>
          <a:lstStyle/>
          <a:p>
            <a:r>
              <a:rPr lang="en-US"/>
              <a:t>Lopuksi näytetään tulos sekä pop-up ikkunassa, että otsikon alla:</a:t>
            </a:r>
          </a:p>
          <a:p>
            <a:r>
              <a:rPr lang="en-US"/>
              <a:t>Haetaan document.getElementById(‘elementinNimi’) elementti HTML:stä muuttujaan, jotta siihen voidaan sijoittaa muuttuja.innerHTML-komennolla</a:t>
            </a:r>
          </a:p>
          <a:p>
            <a:r>
              <a:rPr lang="en-US"/>
              <a:t>Näytetään sekä alert-komennolla, että syötetään takaisin HTML:ään tuolla innerHTML-komennolla tulos</a:t>
            </a:r>
          </a:p>
        </p:txBody>
      </p:sp>
      <p:pic>
        <p:nvPicPr>
          <p:cNvPr id="5" name="Picture 4"/>
          <p:cNvPicPr>
            <a:picLocks noChangeAspect="1"/>
          </p:cNvPicPr>
          <p:nvPr/>
        </p:nvPicPr>
        <p:blipFill>
          <a:blip r:embed="rId2"/>
          <a:stretch>
            <a:fillRect/>
          </a:stretch>
        </p:blipFill>
        <p:spPr>
          <a:xfrm>
            <a:off x="0" y="5339817"/>
            <a:ext cx="12192000" cy="1110583"/>
          </a:xfrm>
          <a:prstGeom prst="rect">
            <a:avLst/>
          </a:prstGeom>
        </p:spPr>
      </p:pic>
      <p:pic>
        <p:nvPicPr>
          <p:cNvPr id="6" name="Picture 5"/>
          <p:cNvPicPr>
            <a:picLocks noChangeAspect="1"/>
          </p:cNvPicPr>
          <p:nvPr/>
        </p:nvPicPr>
        <p:blipFill>
          <a:blip r:embed="rId3"/>
          <a:stretch>
            <a:fillRect/>
          </a:stretch>
        </p:blipFill>
        <p:spPr>
          <a:xfrm>
            <a:off x="6527800" y="3688817"/>
            <a:ext cx="5664200" cy="1651000"/>
          </a:xfrm>
          <a:prstGeom prst="rect">
            <a:avLst/>
          </a:prstGeom>
        </p:spPr>
      </p:pic>
      <p:pic>
        <p:nvPicPr>
          <p:cNvPr id="7" name="Picture 6"/>
          <p:cNvPicPr>
            <a:picLocks noChangeAspect="1"/>
          </p:cNvPicPr>
          <p:nvPr/>
        </p:nvPicPr>
        <p:blipFill>
          <a:blip r:embed="rId4"/>
          <a:stretch>
            <a:fillRect/>
          </a:stretch>
        </p:blipFill>
        <p:spPr>
          <a:xfrm>
            <a:off x="6316518" y="2137663"/>
            <a:ext cx="5765800" cy="1181100"/>
          </a:xfrm>
          <a:prstGeom prst="rect">
            <a:avLst/>
          </a:prstGeom>
        </p:spPr>
      </p:pic>
    </p:spTree>
    <p:extLst>
      <p:ext uri="{BB962C8B-B14F-4D97-AF65-F5344CB8AC3E}">
        <p14:creationId xmlns:p14="http://schemas.microsoft.com/office/powerpoint/2010/main" val="2117063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p:cNvSpPr>
            <a:spLocks noGrp="1"/>
          </p:cNvSpPr>
          <p:nvPr>
            <p:ph type="ctrTitle"/>
          </p:nvPr>
        </p:nvSpPr>
        <p:spPr/>
        <p:txBody>
          <a:bodyPr/>
          <a:lstStyle/>
          <a:p>
            <a:r>
              <a:rPr lang="fi-FI" dirty="0" smtClean="0"/>
              <a:t>Projekti 2</a:t>
            </a:r>
            <a:endParaRPr lang="fi-FI" dirty="0"/>
          </a:p>
        </p:txBody>
      </p:sp>
      <p:sp>
        <p:nvSpPr>
          <p:cNvPr id="5" name="Alaotsikko 4"/>
          <p:cNvSpPr>
            <a:spLocks noGrp="1"/>
          </p:cNvSpPr>
          <p:nvPr>
            <p:ph type="subTitle" idx="1"/>
          </p:nvPr>
        </p:nvSpPr>
        <p:spPr/>
        <p:txBody>
          <a:bodyPr/>
          <a:lstStyle/>
          <a:p>
            <a:endParaRPr lang="fi-FI"/>
          </a:p>
        </p:txBody>
      </p:sp>
    </p:spTree>
    <p:extLst>
      <p:ext uri="{BB962C8B-B14F-4D97-AF65-F5344CB8AC3E}">
        <p14:creationId xmlns:p14="http://schemas.microsoft.com/office/powerpoint/2010/main" val="3404872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Osa 1</a:t>
            </a:r>
            <a:endParaRPr lang="fi-FI" dirty="0"/>
          </a:p>
        </p:txBody>
      </p:sp>
      <p:sp>
        <p:nvSpPr>
          <p:cNvPr id="3" name="Tekstin paikkamerkki 2"/>
          <p:cNvSpPr>
            <a:spLocks noGrp="1"/>
          </p:cNvSpPr>
          <p:nvPr>
            <p:ph type="body" idx="1"/>
          </p:nvPr>
        </p:nvSpPr>
        <p:spPr/>
        <p:txBody>
          <a:bodyPr/>
          <a:lstStyle/>
          <a:p>
            <a:r>
              <a:rPr lang="fi-FI" dirty="0" smtClean="0"/>
              <a:t>Projektin esittely</a:t>
            </a:r>
            <a:endParaRPr lang="fi-FI" dirty="0"/>
          </a:p>
        </p:txBody>
      </p:sp>
    </p:spTree>
    <p:extLst>
      <p:ext uri="{BB962C8B-B14F-4D97-AF65-F5344CB8AC3E}">
        <p14:creationId xmlns:p14="http://schemas.microsoft.com/office/powerpoint/2010/main" val="634909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Projektin kuvaus</a:t>
            </a:r>
            <a:endParaRPr lang="fi-FI" dirty="0"/>
          </a:p>
        </p:txBody>
      </p:sp>
      <p:sp>
        <p:nvSpPr>
          <p:cNvPr id="3" name="Sisällön paikkamerkki 2"/>
          <p:cNvSpPr>
            <a:spLocks noGrp="1"/>
          </p:cNvSpPr>
          <p:nvPr>
            <p:ph idx="1"/>
          </p:nvPr>
        </p:nvSpPr>
        <p:spPr/>
        <p:txBody>
          <a:bodyPr/>
          <a:lstStyle/>
          <a:p>
            <a:r>
              <a:rPr lang="fi-FI" dirty="0" smtClean="0"/>
              <a:t>Tulemme rakentamaan hienon sisältöliukurin HTML:llä ja </a:t>
            </a:r>
            <a:r>
              <a:rPr lang="fi-FI" dirty="0" err="1" smtClean="0"/>
              <a:t>jQueryn</a:t>
            </a:r>
            <a:r>
              <a:rPr lang="fi-FI" dirty="0" smtClean="0"/>
              <a:t> avulla</a:t>
            </a:r>
          </a:p>
          <a:p>
            <a:r>
              <a:rPr lang="fi-FI" dirty="0" smtClean="0"/>
              <a:t>Diat pitävät sisällään sekä kuvan että tekstiä</a:t>
            </a:r>
          </a:p>
          <a:p>
            <a:r>
              <a:rPr lang="fi-FI" dirty="0" smtClean="0"/>
              <a:t>Lisäämme edellinen ja seuraava painikkeet sekä automaattisen siirtymisen</a:t>
            </a:r>
          </a:p>
          <a:p>
            <a:r>
              <a:rPr lang="fi-FI" dirty="0" smtClean="0"/>
              <a:t>Käytämme himmennys-efektiä</a:t>
            </a:r>
            <a:endParaRPr lang="fi-FI" dirty="0"/>
          </a:p>
        </p:txBody>
      </p:sp>
    </p:spTree>
    <p:extLst>
      <p:ext uri="{BB962C8B-B14F-4D97-AF65-F5344CB8AC3E}">
        <p14:creationId xmlns:p14="http://schemas.microsoft.com/office/powerpoint/2010/main" val="2322980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Projektin osat</a:t>
            </a:r>
            <a:endParaRPr lang="fi-FI" dirty="0"/>
          </a:p>
        </p:txBody>
      </p:sp>
      <p:sp>
        <p:nvSpPr>
          <p:cNvPr id="3" name="Sisällön paikkamerkki 2"/>
          <p:cNvSpPr>
            <a:spLocks noGrp="1"/>
          </p:cNvSpPr>
          <p:nvPr>
            <p:ph idx="1"/>
          </p:nvPr>
        </p:nvSpPr>
        <p:spPr/>
        <p:txBody>
          <a:bodyPr/>
          <a:lstStyle/>
          <a:p>
            <a:pPr>
              <a:buFont typeface="+mj-lt"/>
              <a:buAutoNum type="arabicPeriod"/>
            </a:pPr>
            <a:r>
              <a:rPr lang="fi-FI" dirty="0" smtClean="0"/>
              <a:t>Projektin esittely</a:t>
            </a:r>
          </a:p>
          <a:p>
            <a:pPr>
              <a:buFont typeface="+mj-lt"/>
              <a:buAutoNum type="arabicPeriod"/>
            </a:pPr>
            <a:r>
              <a:rPr lang="fi-FI" dirty="0" err="1" smtClean="0"/>
              <a:t>jQueryn</a:t>
            </a:r>
            <a:r>
              <a:rPr lang="fi-FI" dirty="0" smtClean="0"/>
              <a:t> perusteet</a:t>
            </a:r>
          </a:p>
          <a:p>
            <a:pPr>
              <a:buFont typeface="+mj-lt"/>
              <a:buAutoNum type="arabicPeriod"/>
            </a:pPr>
            <a:r>
              <a:rPr lang="fi-FI" dirty="0" smtClean="0"/>
              <a:t>Sisältöliukurin HTML ja CSS</a:t>
            </a:r>
          </a:p>
          <a:p>
            <a:pPr>
              <a:buFont typeface="+mj-lt"/>
              <a:buAutoNum type="arabicPeriod"/>
            </a:pPr>
            <a:r>
              <a:rPr lang="fi-FI" dirty="0" smtClean="0"/>
              <a:t>Sisältöliukurin toiminnallisuus JavaScriptillä</a:t>
            </a:r>
            <a:endParaRPr lang="fi-FI" dirty="0"/>
          </a:p>
        </p:txBody>
      </p:sp>
    </p:spTree>
    <p:extLst>
      <p:ext uri="{BB962C8B-B14F-4D97-AF65-F5344CB8AC3E}">
        <p14:creationId xmlns:p14="http://schemas.microsoft.com/office/powerpoint/2010/main" val="3525274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Mitä tulet oppimaan</a:t>
            </a:r>
            <a:endParaRPr lang="fi-FI" dirty="0"/>
          </a:p>
        </p:txBody>
      </p:sp>
      <p:sp>
        <p:nvSpPr>
          <p:cNvPr id="3" name="Sisällön paikkamerkki 2"/>
          <p:cNvSpPr>
            <a:spLocks noGrp="1"/>
          </p:cNvSpPr>
          <p:nvPr>
            <p:ph idx="1"/>
          </p:nvPr>
        </p:nvSpPr>
        <p:spPr/>
        <p:txBody>
          <a:bodyPr/>
          <a:lstStyle/>
          <a:p>
            <a:r>
              <a:rPr lang="fi-FI" dirty="0" smtClean="0"/>
              <a:t>Semanttisen HTML5 merkitsemisen</a:t>
            </a:r>
          </a:p>
          <a:p>
            <a:r>
              <a:rPr lang="fi-FI" dirty="0" smtClean="0"/>
              <a:t>CSS asemoinnin</a:t>
            </a:r>
          </a:p>
          <a:p>
            <a:r>
              <a:rPr lang="fi-FI" dirty="0" err="1" smtClean="0"/>
              <a:t>jQuery</a:t>
            </a:r>
            <a:r>
              <a:rPr lang="fi-FI" dirty="0" smtClean="0"/>
              <a:t> </a:t>
            </a:r>
            <a:r>
              <a:rPr lang="fi-FI" dirty="0" err="1" smtClean="0"/>
              <a:t>Selectors</a:t>
            </a:r>
            <a:endParaRPr lang="fi-FI" dirty="0" smtClean="0"/>
          </a:p>
          <a:p>
            <a:r>
              <a:rPr lang="fi-FI" dirty="0" err="1" smtClean="0"/>
              <a:t>jQuery</a:t>
            </a:r>
            <a:r>
              <a:rPr lang="fi-FI" dirty="0" smtClean="0"/>
              <a:t> Metodit – </a:t>
            </a:r>
            <a:r>
              <a:rPr lang="fi-FI" dirty="0" err="1" smtClean="0"/>
              <a:t>addClass</a:t>
            </a:r>
            <a:r>
              <a:rPr lang="fi-FI" dirty="0" smtClean="0"/>
              <a:t>(), </a:t>
            </a:r>
            <a:r>
              <a:rPr lang="fi-FI" dirty="0" err="1" smtClean="0"/>
              <a:t>removeClass</a:t>
            </a:r>
            <a:r>
              <a:rPr lang="fi-FI" dirty="0" smtClean="0"/>
              <a:t>()</a:t>
            </a:r>
          </a:p>
          <a:p>
            <a:r>
              <a:rPr lang="fi-FI" dirty="0" err="1" smtClean="0"/>
              <a:t>fadeIn</a:t>
            </a:r>
            <a:r>
              <a:rPr lang="fi-FI" dirty="0" smtClean="0"/>
              <a:t>() &amp; </a:t>
            </a:r>
            <a:r>
              <a:rPr lang="fi-FI" dirty="0" err="1" smtClean="0"/>
              <a:t>fadeOut</a:t>
            </a:r>
            <a:r>
              <a:rPr lang="fi-FI" dirty="0" smtClean="0"/>
              <a:t>() efektit</a:t>
            </a:r>
          </a:p>
          <a:p>
            <a:r>
              <a:rPr lang="fi-FI" dirty="0" err="1" smtClean="0"/>
              <a:t>setInterval</a:t>
            </a:r>
            <a:r>
              <a:rPr lang="fi-FI" dirty="0" smtClean="0"/>
              <a:t> funktion</a:t>
            </a:r>
            <a:endParaRPr lang="fi-FI" dirty="0"/>
          </a:p>
        </p:txBody>
      </p:sp>
    </p:spTree>
    <p:extLst>
      <p:ext uri="{BB962C8B-B14F-4D97-AF65-F5344CB8AC3E}">
        <p14:creationId xmlns:p14="http://schemas.microsoft.com/office/powerpoint/2010/main" val="1692331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tsikko 6"/>
          <p:cNvSpPr>
            <a:spLocks noGrp="1"/>
          </p:cNvSpPr>
          <p:nvPr>
            <p:ph type="title"/>
          </p:nvPr>
        </p:nvSpPr>
        <p:spPr/>
        <p:txBody>
          <a:bodyPr/>
          <a:lstStyle/>
          <a:p>
            <a:r>
              <a:rPr lang="fi-FI" dirty="0" smtClean="0"/>
              <a:t>Osa 2</a:t>
            </a:r>
            <a:endParaRPr lang="fi-FI" dirty="0"/>
          </a:p>
        </p:txBody>
      </p:sp>
      <p:sp>
        <p:nvSpPr>
          <p:cNvPr id="8" name="Tekstin paikkamerkki 7"/>
          <p:cNvSpPr>
            <a:spLocks noGrp="1"/>
          </p:cNvSpPr>
          <p:nvPr>
            <p:ph type="body" idx="1"/>
          </p:nvPr>
        </p:nvSpPr>
        <p:spPr/>
        <p:txBody>
          <a:bodyPr/>
          <a:lstStyle/>
          <a:p>
            <a:r>
              <a:rPr lang="fi-FI" dirty="0" err="1" smtClean="0"/>
              <a:t>jQueryn</a:t>
            </a:r>
            <a:r>
              <a:rPr lang="fi-FI" dirty="0" smtClean="0"/>
              <a:t> perusteet</a:t>
            </a:r>
            <a:endParaRPr lang="fi-FI" dirty="0"/>
          </a:p>
        </p:txBody>
      </p:sp>
    </p:spTree>
    <p:extLst>
      <p:ext uri="{BB962C8B-B14F-4D97-AF65-F5344CB8AC3E}">
        <p14:creationId xmlns:p14="http://schemas.microsoft.com/office/powerpoint/2010/main" val="1473836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jQueryn</a:t>
            </a:r>
            <a:r>
              <a:rPr lang="fi-FI" dirty="0" smtClean="0"/>
              <a:t> käyttö</a:t>
            </a:r>
            <a:endParaRPr lang="fi-FI" dirty="0"/>
          </a:p>
        </p:txBody>
      </p:sp>
      <p:sp>
        <p:nvSpPr>
          <p:cNvPr id="3" name="Sisällön paikkamerkki 2"/>
          <p:cNvSpPr>
            <a:spLocks noGrp="1"/>
          </p:cNvSpPr>
          <p:nvPr>
            <p:ph idx="1"/>
          </p:nvPr>
        </p:nvSpPr>
        <p:spPr>
          <a:xfrm>
            <a:off x="1154954" y="2603500"/>
            <a:ext cx="9187225" cy="3416300"/>
          </a:xfrm>
        </p:spPr>
        <p:txBody>
          <a:bodyPr/>
          <a:lstStyle/>
          <a:p>
            <a:r>
              <a:rPr lang="fi-FI" dirty="0" err="1" smtClean="0"/>
              <a:t>jQueryn</a:t>
            </a:r>
            <a:r>
              <a:rPr lang="fi-FI" dirty="0" smtClean="0"/>
              <a:t> voi lisätä muutamalla eri tavalla sivustollesi:</a:t>
            </a:r>
          </a:p>
          <a:p>
            <a:pPr lvl="1"/>
            <a:r>
              <a:rPr lang="fi-FI" dirty="0" smtClean="0"/>
              <a:t>Voit ladata sen osoitteesta </a:t>
            </a:r>
            <a:r>
              <a:rPr lang="fi-FI" dirty="0" smtClean="0">
                <a:hlinkClick r:id="rId2"/>
              </a:rPr>
              <a:t>http://jquery.com/download/</a:t>
            </a:r>
            <a:r>
              <a:rPr lang="fi-FI" dirty="0" smtClean="0"/>
              <a:t> ja sijoittaa sen oikeaan kansioon ja osoittaa sitä sivullasi &lt;</a:t>
            </a:r>
            <a:r>
              <a:rPr lang="fi-FI" dirty="0" err="1" smtClean="0"/>
              <a:t>script</a:t>
            </a:r>
            <a:r>
              <a:rPr lang="fi-FI" dirty="0" smtClean="0"/>
              <a:t> </a:t>
            </a:r>
            <a:r>
              <a:rPr lang="fi-FI" dirty="0" err="1" smtClean="0"/>
              <a:t>src</a:t>
            </a:r>
            <a:r>
              <a:rPr lang="fi-FI" dirty="0"/>
              <a:t>=”</a:t>
            </a:r>
            <a:r>
              <a:rPr lang="fi-FI" dirty="0" err="1" smtClean="0"/>
              <a:t>js</a:t>
            </a:r>
            <a:r>
              <a:rPr lang="fi-FI" dirty="0" smtClean="0"/>
              <a:t>/jquery-3.4.1.min”&gt;&lt;/</a:t>
            </a:r>
            <a:r>
              <a:rPr lang="fi-FI" dirty="0" err="1" smtClean="0"/>
              <a:t>script</a:t>
            </a:r>
            <a:r>
              <a:rPr lang="fi-FI" dirty="0" smtClean="0"/>
              <a:t>&gt;</a:t>
            </a:r>
          </a:p>
          <a:p>
            <a:pPr lvl="1"/>
            <a:r>
              <a:rPr lang="fi-FI" dirty="0" smtClean="0"/>
              <a:t>Voit etsiä oikean </a:t>
            </a:r>
            <a:r>
              <a:rPr lang="fi-FI" dirty="0" err="1" smtClean="0"/>
              <a:t>jqueryn</a:t>
            </a:r>
            <a:r>
              <a:rPr lang="fi-FI" dirty="0" smtClean="0"/>
              <a:t> googlen </a:t>
            </a:r>
            <a:r>
              <a:rPr lang="fi-FI" dirty="0" err="1" smtClean="0"/>
              <a:t>cdn:n</a:t>
            </a:r>
            <a:r>
              <a:rPr lang="fi-FI" dirty="0" smtClean="0"/>
              <a:t> avulla (etsi hakusanoilla google </a:t>
            </a:r>
            <a:r>
              <a:rPr lang="fi-FI" dirty="0" err="1" smtClean="0"/>
              <a:t>cdn</a:t>
            </a:r>
            <a:r>
              <a:rPr lang="fi-FI" dirty="0" smtClean="0"/>
              <a:t>) ja etsi </a:t>
            </a:r>
            <a:r>
              <a:rPr lang="fi-FI" dirty="0" err="1" smtClean="0"/>
              <a:t>jquery</a:t>
            </a:r>
            <a:r>
              <a:rPr lang="fi-FI" dirty="0" smtClean="0"/>
              <a:t> ja kopioi oikea linkki sivustollesi: </a:t>
            </a:r>
          </a:p>
        </p:txBody>
      </p:sp>
      <p:pic>
        <p:nvPicPr>
          <p:cNvPr id="5" name="Kuva 4"/>
          <p:cNvPicPr>
            <a:picLocks noChangeAspect="1"/>
          </p:cNvPicPr>
          <p:nvPr/>
        </p:nvPicPr>
        <p:blipFill>
          <a:blip r:embed="rId3"/>
          <a:stretch>
            <a:fillRect/>
          </a:stretch>
        </p:blipFill>
        <p:spPr>
          <a:xfrm>
            <a:off x="1870677" y="4187825"/>
            <a:ext cx="4772025" cy="247650"/>
          </a:xfrm>
          <a:prstGeom prst="rect">
            <a:avLst/>
          </a:prstGeom>
        </p:spPr>
      </p:pic>
      <p:pic>
        <p:nvPicPr>
          <p:cNvPr id="6" name="Kuva 5"/>
          <p:cNvPicPr>
            <a:picLocks noChangeAspect="1"/>
          </p:cNvPicPr>
          <p:nvPr/>
        </p:nvPicPr>
        <p:blipFill>
          <a:blip r:embed="rId4"/>
          <a:stretch>
            <a:fillRect/>
          </a:stretch>
        </p:blipFill>
        <p:spPr>
          <a:xfrm>
            <a:off x="1870677" y="4672559"/>
            <a:ext cx="7296150" cy="200025"/>
          </a:xfrm>
          <a:prstGeom prst="rect">
            <a:avLst/>
          </a:prstGeom>
        </p:spPr>
      </p:pic>
      <p:pic>
        <p:nvPicPr>
          <p:cNvPr id="7" name="Kuva 6"/>
          <p:cNvPicPr>
            <a:picLocks noChangeAspect="1"/>
          </p:cNvPicPr>
          <p:nvPr/>
        </p:nvPicPr>
        <p:blipFill>
          <a:blip r:embed="rId5"/>
          <a:stretch>
            <a:fillRect/>
          </a:stretch>
        </p:blipFill>
        <p:spPr>
          <a:xfrm>
            <a:off x="1870677" y="4443959"/>
            <a:ext cx="476250" cy="228600"/>
          </a:xfrm>
          <a:prstGeom prst="rect">
            <a:avLst/>
          </a:prstGeom>
        </p:spPr>
      </p:pic>
    </p:spTree>
    <p:extLst>
      <p:ext uri="{BB962C8B-B14F-4D97-AF65-F5344CB8AC3E}">
        <p14:creationId xmlns:p14="http://schemas.microsoft.com/office/powerpoint/2010/main" val="2625901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Projektit</a:t>
            </a:r>
          </a:p>
        </p:txBody>
      </p:sp>
      <p:sp>
        <p:nvSpPr>
          <p:cNvPr id="4" name="Content Placeholder 3"/>
          <p:cNvSpPr>
            <a:spLocks noGrp="1"/>
          </p:cNvSpPr>
          <p:nvPr>
            <p:ph sz="half" idx="1"/>
          </p:nvPr>
        </p:nvSpPr>
        <p:spPr/>
        <p:txBody>
          <a:bodyPr/>
          <a:lstStyle/>
          <a:p>
            <a:pPr>
              <a:buFont typeface="+mj-lt"/>
              <a:buAutoNum type="arabicPeriod"/>
            </a:pPr>
            <a:r>
              <a:rPr lang="en-US"/>
              <a:t>Yksinkertainen JavaScript tietovisa</a:t>
            </a:r>
          </a:p>
          <a:p>
            <a:pPr>
              <a:buFont typeface="+mj-lt"/>
              <a:buAutoNum type="arabicPeriod"/>
            </a:pPr>
            <a:r>
              <a:rPr lang="en-US"/>
              <a:t>jQuery liukusäädin sisällölle</a:t>
            </a:r>
          </a:p>
          <a:p>
            <a:pPr>
              <a:buFont typeface="+mj-lt"/>
              <a:buAutoNum type="arabicPeriod"/>
            </a:pPr>
            <a:r>
              <a:rPr lang="en-US"/>
              <a:t>Youtube hakumoottori</a:t>
            </a:r>
          </a:p>
          <a:p>
            <a:pPr>
              <a:buFont typeface="+mj-lt"/>
              <a:buAutoNum type="arabicPeriod"/>
            </a:pPr>
            <a:r>
              <a:rPr lang="en-US"/>
              <a:t>FAQ välilehdet</a:t>
            </a:r>
          </a:p>
          <a:p>
            <a:pPr>
              <a:buFont typeface="+mj-lt"/>
              <a:buAutoNum type="arabicPeriod"/>
            </a:pPr>
            <a:r>
              <a:rPr lang="en-US"/>
              <a:t>Ajax, PHP, MySQL ShoutBox</a:t>
            </a:r>
          </a:p>
        </p:txBody>
      </p:sp>
      <p:sp>
        <p:nvSpPr>
          <p:cNvPr id="5" name="Content Placeholder 4"/>
          <p:cNvSpPr>
            <a:spLocks noGrp="1"/>
          </p:cNvSpPr>
          <p:nvPr>
            <p:ph sz="half" idx="2"/>
          </p:nvPr>
        </p:nvSpPr>
        <p:spPr>
          <a:xfrm>
            <a:off x="6208712" y="2603500"/>
            <a:ext cx="5235143" cy="3416300"/>
          </a:xfrm>
        </p:spPr>
        <p:txBody>
          <a:bodyPr/>
          <a:lstStyle/>
          <a:p>
            <a:pPr>
              <a:buFont typeface="+mj-lt"/>
              <a:buAutoNum type="arabicPeriod" startAt="6"/>
            </a:pPr>
            <a:r>
              <a:rPr lang="en-US"/>
              <a:t>Apple tyylinen Image liukusäädin</a:t>
            </a:r>
          </a:p>
          <a:p>
            <a:pPr>
              <a:buFont typeface="+mj-lt"/>
              <a:buAutoNum type="arabicPeriod" startAt="6"/>
            </a:pPr>
            <a:r>
              <a:rPr lang="en-US"/>
              <a:t>jQuery liitännäinen</a:t>
            </a:r>
          </a:p>
          <a:p>
            <a:pPr>
              <a:buFont typeface="+mj-lt"/>
              <a:buAutoNum type="arabicPeriod" startAt="6"/>
            </a:pPr>
            <a:r>
              <a:rPr lang="en-US"/>
              <a:t>jQuery Portfolio Galleria</a:t>
            </a:r>
          </a:p>
          <a:p>
            <a:pPr>
              <a:buFont typeface="+mj-lt"/>
              <a:buAutoNum type="arabicPeriod" startAt="6"/>
            </a:pPr>
            <a:r>
              <a:rPr lang="en-US"/>
              <a:t>jQuery Mobile ohjelma - kilometritrakkeri</a:t>
            </a:r>
          </a:p>
          <a:p>
            <a:pPr>
              <a:buFont typeface="+mj-lt"/>
              <a:buAutoNum type="arabicPeriod" startAt="6"/>
            </a:pPr>
            <a:r>
              <a:rPr lang="en-US"/>
              <a:t>Tic Tac Toe Peli</a:t>
            </a:r>
          </a:p>
          <a:p>
            <a:endParaRPr lang="en-US"/>
          </a:p>
        </p:txBody>
      </p:sp>
    </p:spTree>
    <p:extLst>
      <p:ext uri="{BB962C8B-B14F-4D97-AF65-F5344CB8AC3E}">
        <p14:creationId xmlns:p14="http://schemas.microsoft.com/office/powerpoint/2010/main" val="1076969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a:t>
            </a:r>
            <a:r>
              <a:rPr lang="fi-FI" dirty="0" err="1" smtClean="0"/>
              <a:t>document</a:t>
            </a:r>
            <a:r>
              <a:rPr lang="fi-FI" dirty="0" smtClean="0"/>
              <a:t>).</a:t>
            </a:r>
            <a:r>
              <a:rPr lang="fi-FI" dirty="0" err="1" smtClean="0"/>
              <a:t>ready</a:t>
            </a:r>
            <a:endParaRPr lang="fi-FI" dirty="0"/>
          </a:p>
        </p:txBody>
      </p:sp>
      <p:sp>
        <p:nvSpPr>
          <p:cNvPr id="3" name="Sisällön paikkamerkki 2"/>
          <p:cNvSpPr>
            <a:spLocks noGrp="1"/>
          </p:cNvSpPr>
          <p:nvPr>
            <p:ph idx="1"/>
          </p:nvPr>
        </p:nvSpPr>
        <p:spPr/>
        <p:txBody>
          <a:bodyPr/>
          <a:lstStyle/>
          <a:p>
            <a:r>
              <a:rPr lang="fi-FI" dirty="0" err="1" smtClean="0"/>
              <a:t>jQuery</a:t>
            </a:r>
            <a:r>
              <a:rPr lang="fi-FI" dirty="0" smtClean="0"/>
              <a:t>-komentoihin ei pääse käsiksi, ellei dokumentti ole ”valmis”</a:t>
            </a:r>
          </a:p>
          <a:p>
            <a:r>
              <a:rPr lang="fi-FI" dirty="0" smtClean="0"/>
              <a:t>Varmistaaksemme tämän, kirjoitamme kaikki komennot $(</a:t>
            </a:r>
            <a:r>
              <a:rPr lang="fi-FI" dirty="0" err="1" smtClean="0"/>
              <a:t>document</a:t>
            </a:r>
            <a:r>
              <a:rPr lang="fi-FI" dirty="0" smtClean="0"/>
              <a:t>).</a:t>
            </a:r>
            <a:r>
              <a:rPr lang="fi-FI" dirty="0" err="1" smtClean="0"/>
              <a:t>ready</a:t>
            </a:r>
            <a:r>
              <a:rPr lang="fi-FI" dirty="0" smtClean="0"/>
              <a:t>(</a:t>
            </a:r>
            <a:r>
              <a:rPr lang="fi-FI" dirty="0" err="1" smtClean="0"/>
              <a:t>function</a:t>
            </a:r>
            <a:r>
              <a:rPr lang="fi-FI" dirty="0" smtClean="0"/>
              <a:t>) –sisään</a:t>
            </a:r>
          </a:p>
          <a:p>
            <a:r>
              <a:rPr lang="fi-FI" dirty="0" smtClean="0"/>
              <a:t>Jos haluamme valita jotain </a:t>
            </a:r>
            <a:r>
              <a:rPr lang="fi-FI" dirty="0" err="1" smtClean="0"/>
              <a:t>jQueryssä</a:t>
            </a:r>
            <a:r>
              <a:rPr lang="fi-FI" dirty="0" smtClean="0"/>
              <a:t>, se tapahtuu ihan vain kirjoittamalla $-merkki, sen perään sulut ja sulkujen sisään </a:t>
            </a:r>
            <a:r>
              <a:rPr lang="fi-FI" dirty="0" err="1" smtClean="0"/>
              <a:t>hipsukoiden</a:t>
            </a:r>
            <a:r>
              <a:rPr lang="fi-FI" dirty="0" smtClean="0"/>
              <a:t> sisään se, minkä valitsemme, esimerkiksi: $(’h1’), jolloin valitsemme kaikki h1-tägit</a:t>
            </a:r>
          </a:p>
          <a:p>
            <a:r>
              <a:rPr lang="fi-FI" dirty="0" smtClean="0"/>
              <a:t>Tämän jälkeen voimme sitten antaa valitsimelle erilaisia määritteitä, esimerkiksi voimme tuolla h1:lle lisätä luokan (</a:t>
            </a:r>
            <a:r>
              <a:rPr lang="fi-FI" dirty="0" err="1" smtClean="0"/>
              <a:t>class</a:t>
            </a:r>
            <a:r>
              <a:rPr lang="fi-FI" dirty="0" smtClean="0"/>
              <a:t>) komennolla </a:t>
            </a:r>
            <a:r>
              <a:rPr lang="fi-FI" dirty="0" err="1" smtClean="0"/>
              <a:t>addClass</a:t>
            </a:r>
            <a:r>
              <a:rPr lang="fi-FI" dirty="0" smtClean="0"/>
              <a:t>:</a:t>
            </a:r>
          </a:p>
          <a:p>
            <a:pPr lvl="1"/>
            <a:r>
              <a:rPr lang="fi-FI" dirty="0" smtClean="0"/>
              <a:t>$(’h1’).</a:t>
            </a:r>
            <a:r>
              <a:rPr lang="fi-FI" dirty="0" err="1" smtClean="0"/>
              <a:t>addClass</a:t>
            </a:r>
            <a:r>
              <a:rPr lang="fi-FI" dirty="0" smtClean="0"/>
              <a:t>(’</a:t>
            </a:r>
            <a:r>
              <a:rPr lang="fi-FI" dirty="0" err="1" smtClean="0"/>
              <a:t>red</a:t>
            </a:r>
            <a:r>
              <a:rPr lang="fi-FI" dirty="0" smtClean="0"/>
              <a:t>’), jos meillä on tyylisivustossa ko. luokka määriteltyä (kts. seuraava sivu)</a:t>
            </a:r>
            <a:endParaRPr lang="fi-FI" dirty="0"/>
          </a:p>
        </p:txBody>
      </p:sp>
    </p:spTree>
    <p:extLst>
      <p:ext uri="{BB962C8B-B14F-4D97-AF65-F5344CB8AC3E}">
        <p14:creationId xmlns:p14="http://schemas.microsoft.com/office/powerpoint/2010/main" val="823109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Esimerkki luokan lisäämisestä</a:t>
            </a:r>
            <a:endParaRPr lang="fi-FI" dirty="0"/>
          </a:p>
        </p:txBody>
      </p:sp>
      <p:pic>
        <p:nvPicPr>
          <p:cNvPr id="4" name="Kuva 3"/>
          <p:cNvPicPr>
            <a:picLocks noChangeAspect="1"/>
          </p:cNvPicPr>
          <p:nvPr/>
        </p:nvPicPr>
        <p:blipFill>
          <a:blip r:embed="rId2"/>
          <a:stretch>
            <a:fillRect/>
          </a:stretch>
        </p:blipFill>
        <p:spPr>
          <a:xfrm>
            <a:off x="773331" y="2387655"/>
            <a:ext cx="10714476" cy="4456463"/>
          </a:xfrm>
          <a:prstGeom prst="rect">
            <a:avLst/>
          </a:prstGeom>
        </p:spPr>
      </p:pic>
      <p:pic>
        <p:nvPicPr>
          <p:cNvPr id="5" name="Kuva 4"/>
          <p:cNvPicPr>
            <a:picLocks noChangeAspect="1"/>
          </p:cNvPicPr>
          <p:nvPr/>
        </p:nvPicPr>
        <p:blipFill>
          <a:blip r:embed="rId3"/>
          <a:stretch>
            <a:fillRect/>
          </a:stretch>
        </p:blipFill>
        <p:spPr>
          <a:xfrm>
            <a:off x="9564085" y="2571750"/>
            <a:ext cx="1619250" cy="857250"/>
          </a:xfrm>
          <a:prstGeom prst="rect">
            <a:avLst/>
          </a:prstGeom>
        </p:spPr>
      </p:pic>
    </p:spTree>
    <p:extLst>
      <p:ext uri="{BB962C8B-B14F-4D97-AF65-F5344CB8AC3E}">
        <p14:creationId xmlns:p14="http://schemas.microsoft.com/office/powerpoint/2010/main" val="1637736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Napautuksen käsittelijä </a:t>
            </a:r>
            <a:br>
              <a:rPr lang="fi-FI" dirty="0" smtClean="0"/>
            </a:br>
            <a:r>
              <a:rPr lang="fi-FI" dirty="0" smtClean="0"/>
              <a:t>(</a:t>
            </a:r>
            <a:r>
              <a:rPr lang="fi-FI" dirty="0" err="1" smtClean="0"/>
              <a:t>Click</a:t>
            </a:r>
            <a:r>
              <a:rPr lang="fi-FI" dirty="0" smtClean="0"/>
              <a:t> </a:t>
            </a:r>
            <a:r>
              <a:rPr lang="fi-FI" dirty="0" err="1" smtClean="0"/>
              <a:t>handler</a:t>
            </a:r>
            <a:r>
              <a:rPr lang="fi-FI" dirty="0" smtClean="0"/>
              <a:t>)</a:t>
            </a:r>
            <a:endParaRPr lang="fi-FI" dirty="0"/>
          </a:p>
        </p:txBody>
      </p:sp>
      <p:sp>
        <p:nvSpPr>
          <p:cNvPr id="3" name="Sisällön paikkamerkki 2"/>
          <p:cNvSpPr>
            <a:spLocks noGrp="1"/>
          </p:cNvSpPr>
          <p:nvPr>
            <p:ph idx="1"/>
          </p:nvPr>
        </p:nvSpPr>
        <p:spPr/>
        <p:txBody>
          <a:bodyPr/>
          <a:lstStyle/>
          <a:p>
            <a:r>
              <a:rPr lang="fi-FI" dirty="0" smtClean="0"/>
              <a:t>Jos emme haluakaan, että väri muuttuu saman tien punaiseksi, vaan että se muuttuu vasta, kun käyttäjä tekee jotain, voimme käsitellä asian </a:t>
            </a:r>
            <a:r>
              <a:rPr lang="fi-FI" dirty="0" err="1" smtClean="0"/>
              <a:t>click</a:t>
            </a:r>
            <a:r>
              <a:rPr lang="fi-FI" dirty="0" smtClean="0"/>
              <a:t> </a:t>
            </a:r>
            <a:r>
              <a:rPr lang="fi-FI" dirty="0" err="1" smtClean="0"/>
              <a:t>handlerin</a:t>
            </a:r>
            <a:r>
              <a:rPr lang="fi-FI" dirty="0" smtClean="0"/>
              <a:t> avulla (eli vasta kun hiirtä napautetaan)</a:t>
            </a:r>
          </a:p>
          <a:p>
            <a:r>
              <a:rPr lang="fi-FI" dirty="0" smtClean="0"/>
              <a:t>Eli teemme valinnan luokan mukaan $(’</a:t>
            </a:r>
            <a:r>
              <a:rPr lang="fi-FI" dirty="0" err="1" smtClean="0"/>
              <a:t>omaLinkki</a:t>
            </a:r>
            <a:r>
              <a:rPr lang="fi-FI" dirty="0" smtClean="0"/>
              <a:t>’)</a:t>
            </a:r>
          </a:p>
          <a:p>
            <a:r>
              <a:rPr lang="fi-FI" dirty="0" smtClean="0"/>
              <a:t>Sitten annamme parametrin on (eli tapahtuma) ja sitten mikä tapahtuma sulkuihin, tässä tapauksessa ’</a:t>
            </a:r>
            <a:r>
              <a:rPr lang="fi-FI" dirty="0" err="1" smtClean="0"/>
              <a:t>click</a:t>
            </a:r>
            <a:r>
              <a:rPr lang="fi-FI" dirty="0" smtClean="0"/>
              <a:t>’ ja toiseksi parametriksi funktio:</a:t>
            </a:r>
            <a:endParaRPr lang="fi-FI" dirty="0"/>
          </a:p>
        </p:txBody>
      </p:sp>
      <p:pic>
        <p:nvPicPr>
          <p:cNvPr id="5" name="Kuva 4"/>
          <p:cNvPicPr>
            <a:picLocks noChangeAspect="1"/>
          </p:cNvPicPr>
          <p:nvPr/>
        </p:nvPicPr>
        <p:blipFill>
          <a:blip r:embed="rId2"/>
          <a:stretch>
            <a:fillRect/>
          </a:stretch>
        </p:blipFill>
        <p:spPr>
          <a:xfrm>
            <a:off x="1491096" y="4601181"/>
            <a:ext cx="9027276" cy="2256819"/>
          </a:xfrm>
          <a:prstGeom prst="rect">
            <a:avLst/>
          </a:prstGeom>
        </p:spPr>
      </p:pic>
    </p:spTree>
    <p:extLst>
      <p:ext uri="{BB962C8B-B14F-4D97-AF65-F5344CB8AC3E}">
        <p14:creationId xmlns:p14="http://schemas.microsoft.com/office/powerpoint/2010/main" val="2128735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Muita metodeja ja </a:t>
            </a:r>
            <a:br>
              <a:rPr lang="fi-FI" dirty="0" smtClean="0"/>
            </a:br>
            <a:r>
              <a:rPr lang="fi-FI" dirty="0" smtClean="0"/>
              <a:t>tapahtuman käsittelijöitä</a:t>
            </a:r>
            <a:endParaRPr lang="fi-FI" dirty="0"/>
          </a:p>
        </p:txBody>
      </p:sp>
      <p:sp>
        <p:nvSpPr>
          <p:cNvPr id="3" name="Sisällön paikkamerkki 2"/>
          <p:cNvSpPr>
            <a:spLocks noGrp="1"/>
          </p:cNvSpPr>
          <p:nvPr>
            <p:ph idx="1"/>
          </p:nvPr>
        </p:nvSpPr>
        <p:spPr>
          <a:xfrm>
            <a:off x="888947" y="2392766"/>
            <a:ext cx="6542631" cy="3416300"/>
          </a:xfrm>
        </p:spPr>
        <p:txBody>
          <a:bodyPr/>
          <a:lstStyle/>
          <a:p>
            <a:r>
              <a:rPr lang="fi-FI" dirty="0" err="1" smtClean="0"/>
              <a:t>fadeOut</a:t>
            </a:r>
            <a:r>
              <a:rPr lang="fi-FI" dirty="0" smtClean="0"/>
              <a:t>(nopeus) ja </a:t>
            </a:r>
            <a:r>
              <a:rPr lang="fi-FI" dirty="0" err="1" smtClean="0"/>
              <a:t>fadeIn</a:t>
            </a:r>
            <a:r>
              <a:rPr lang="fi-FI" dirty="0" smtClean="0"/>
              <a:t>(nopeus) </a:t>
            </a:r>
            <a:r>
              <a:rPr lang="fi-FI" dirty="0" err="1" smtClean="0"/>
              <a:t>animointi</a:t>
            </a:r>
            <a:r>
              <a:rPr lang="fi-FI" dirty="0" smtClean="0"/>
              <a:t> tekstille</a:t>
            </a:r>
          </a:p>
          <a:p>
            <a:pPr lvl="1"/>
            <a:r>
              <a:rPr lang="fi-FI" dirty="0" smtClean="0"/>
              <a:t>Nämä yhdistettynä on </a:t>
            </a:r>
            <a:r>
              <a:rPr lang="fi-FI" dirty="0" err="1" smtClean="0"/>
              <a:t>fadeToggle</a:t>
            </a:r>
            <a:endParaRPr lang="fi-FI" dirty="0" smtClean="0"/>
          </a:p>
          <a:p>
            <a:r>
              <a:rPr lang="fi-FI" dirty="0" err="1" smtClean="0"/>
              <a:t>SlideToggle</a:t>
            </a:r>
            <a:r>
              <a:rPr lang="fi-FI" dirty="0" smtClean="0"/>
              <a:t>(nopeus) </a:t>
            </a:r>
            <a:r>
              <a:rPr lang="fi-FI" dirty="0" err="1" smtClean="0"/>
              <a:t>animointi</a:t>
            </a:r>
            <a:r>
              <a:rPr lang="fi-FI" dirty="0" smtClean="0"/>
              <a:t> tekstille</a:t>
            </a:r>
          </a:p>
          <a:p>
            <a:r>
              <a:rPr lang="fi-FI" dirty="0" err="1" smtClean="0"/>
              <a:t>addClass</a:t>
            </a:r>
            <a:r>
              <a:rPr lang="fi-FI" dirty="0" smtClean="0"/>
              <a:t>, </a:t>
            </a:r>
            <a:r>
              <a:rPr lang="fi-FI" dirty="0" err="1" smtClean="0"/>
              <a:t>removeClass</a:t>
            </a:r>
            <a:endParaRPr lang="fi-FI" dirty="0" smtClean="0"/>
          </a:p>
          <a:p>
            <a:r>
              <a:rPr lang="fi-FI" dirty="0" err="1" smtClean="0"/>
              <a:t>mouseenter</a:t>
            </a:r>
            <a:r>
              <a:rPr lang="fi-FI" dirty="0" smtClean="0"/>
              <a:t>, </a:t>
            </a:r>
            <a:r>
              <a:rPr lang="fi-FI" dirty="0" err="1" smtClean="0"/>
              <a:t>mouseleave</a:t>
            </a:r>
            <a:endParaRPr lang="fi-FI" dirty="0" smtClean="0"/>
          </a:p>
          <a:p>
            <a:endParaRPr lang="fi-FI" dirty="0"/>
          </a:p>
        </p:txBody>
      </p:sp>
      <p:pic>
        <p:nvPicPr>
          <p:cNvPr id="4" name="Kuva 3"/>
          <p:cNvPicPr>
            <a:picLocks noChangeAspect="1"/>
          </p:cNvPicPr>
          <p:nvPr/>
        </p:nvPicPr>
        <p:blipFill>
          <a:blip r:embed="rId2"/>
          <a:stretch>
            <a:fillRect/>
          </a:stretch>
        </p:blipFill>
        <p:spPr>
          <a:xfrm>
            <a:off x="7605712" y="2603500"/>
            <a:ext cx="4586288" cy="2994832"/>
          </a:xfrm>
          <a:prstGeom prst="rect">
            <a:avLst/>
          </a:prstGeom>
        </p:spPr>
      </p:pic>
      <p:pic>
        <p:nvPicPr>
          <p:cNvPr id="5" name="Kuva 4"/>
          <p:cNvPicPr>
            <a:picLocks noChangeAspect="1"/>
          </p:cNvPicPr>
          <p:nvPr/>
        </p:nvPicPr>
        <p:blipFill>
          <a:blip r:embed="rId3"/>
          <a:stretch>
            <a:fillRect/>
          </a:stretch>
        </p:blipFill>
        <p:spPr>
          <a:xfrm>
            <a:off x="83562" y="4434147"/>
            <a:ext cx="6816002" cy="2420636"/>
          </a:xfrm>
          <a:prstGeom prst="rect">
            <a:avLst/>
          </a:prstGeom>
        </p:spPr>
      </p:pic>
    </p:spTree>
    <p:extLst>
      <p:ext uri="{BB962C8B-B14F-4D97-AF65-F5344CB8AC3E}">
        <p14:creationId xmlns:p14="http://schemas.microsoft.com/office/powerpoint/2010/main" val="3845866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Mukavuusmetodi</a:t>
            </a:r>
            <a:endParaRPr lang="fi-FI" dirty="0"/>
          </a:p>
        </p:txBody>
      </p:sp>
      <p:sp>
        <p:nvSpPr>
          <p:cNvPr id="3" name="Sisällön paikkamerkki 2"/>
          <p:cNvSpPr>
            <a:spLocks noGrp="1"/>
          </p:cNvSpPr>
          <p:nvPr>
            <p:ph idx="1"/>
          </p:nvPr>
        </p:nvSpPr>
        <p:spPr/>
        <p:txBody>
          <a:bodyPr/>
          <a:lstStyle/>
          <a:p>
            <a:r>
              <a:rPr lang="fi-FI" dirty="0" smtClean="0"/>
              <a:t>Mukavuusmetodi tarkoittaa sitä, että voimme käytännössä jättää tuon on-komennon pois ja käyttää suoraan komentoa, jota haluamme, eli sen sijaan, että kirjoittaisimme $(’h1’).on(’</a:t>
            </a:r>
            <a:r>
              <a:rPr lang="fi-FI" dirty="0" err="1" smtClean="0"/>
              <a:t>click</a:t>
            </a:r>
            <a:r>
              <a:rPr lang="fi-FI" dirty="0" smtClean="0"/>
              <a:t>’…, voimme kirjoittaa $(’h1’).</a:t>
            </a:r>
            <a:r>
              <a:rPr lang="fi-FI" dirty="0" err="1" smtClean="0"/>
              <a:t>click</a:t>
            </a:r>
            <a:r>
              <a:rPr lang="fi-FI" dirty="0" smtClean="0"/>
              <a:t>(</a:t>
            </a:r>
            <a:r>
              <a:rPr lang="fi-FI" dirty="0" err="1" smtClean="0"/>
              <a:t>function</a:t>
            </a:r>
            <a:r>
              <a:rPr lang="fi-FI" dirty="0" smtClean="0"/>
              <a:t>() { ….</a:t>
            </a:r>
            <a:endParaRPr lang="fi-FI" dirty="0"/>
          </a:p>
        </p:txBody>
      </p:sp>
    </p:spTree>
    <p:extLst>
      <p:ext uri="{BB962C8B-B14F-4D97-AF65-F5344CB8AC3E}">
        <p14:creationId xmlns:p14="http://schemas.microsoft.com/office/powerpoint/2010/main" val="3928971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Tekstin muuttaminen</a:t>
            </a:r>
            <a:endParaRPr lang="fi-FI" dirty="0"/>
          </a:p>
        </p:txBody>
      </p:sp>
      <p:sp>
        <p:nvSpPr>
          <p:cNvPr id="3" name="Sisällön paikkamerkki 2"/>
          <p:cNvSpPr>
            <a:spLocks noGrp="1"/>
          </p:cNvSpPr>
          <p:nvPr>
            <p:ph idx="1"/>
          </p:nvPr>
        </p:nvSpPr>
        <p:spPr/>
        <p:txBody>
          <a:bodyPr/>
          <a:lstStyle/>
          <a:p>
            <a:r>
              <a:rPr lang="fi-FI" dirty="0" smtClean="0"/>
              <a:t>Voimme vaihtaa tekstiä ihan vain kirjoittamalla uuden tekstin </a:t>
            </a:r>
            <a:r>
              <a:rPr lang="fi-FI" dirty="0" err="1" smtClean="0"/>
              <a:t>text-parametrillä</a:t>
            </a:r>
            <a:r>
              <a:rPr lang="fi-FI" dirty="0" smtClean="0"/>
              <a:t>: $(’h1’).</a:t>
            </a:r>
            <a:r>
              <a:rPr lang="fi-FI" dirty="0" err="1" smtClean="0"/>
              <a:t>text</a:t>
            </a:r>
            <a:r>
              <a:rPr lang="fi-FI" dirty="0" smtClean="0"/>
              <a:t>(’Mukavaa, kun tämä on niin helppoa’);</a:t>
            </a:r>
          </a:p>
          <a:p>
            <a:r>
              <a:rPr lang="fi-FI" dirty="0" smtClean="0"/>
              <a:t>Voimme käyttää myös .html –</a:t>
            </a:r>
            <a:r>
              <a:rPr lang="fi-FI" dirty="0" err="1" smtClean="0"/>
              <a:t>parametriä</a:t>
            </a:r>
            <a:r>
              <a:rPr lang="fi-FI" dirty="0" smtClean="0"/>
              <a:t>, mutta muista, että kaikki komennot tulevat olemassa olevien HTML-komentojen sisään, joten välttämättä mikään ei muutu, ellet sitten käytä .</a:t>
            </a:r>
            <a:r>
              <a:rPr lang="fi-FI" dirty="0" err="1" smtClean="0"/>
              <a:t>replaceWith-parametriä</a:t>
            </a:r>
            <a:r>
              <a:rPr lang="fi-FI" dirty="0" smtClean="0"/>
              <a:t>:</a:t>
            </a:r>
          </a:p>
          <a:p>
            <a:pPr lvl="1"/>
            <a:r>
              <a:rPr lang="fi-FI" dirty="0" smtClean="0"/>
              <a:t>$(’h1’).</a:t>
            </a:r>
            <a:r>
              <a:rPr lang="fi-FI" dirty="0" err="1" smtClean="0"/>
              <a:t>replaceWith</a:t>
            </a:r>
            <a:r>
              <a:rPr lang="fi-FI" dirty="0" smtClean="0"/>
              <a:t>(’&lt;h3 </a:t>
            </a:r>
            <a:r>
              <a:rPr lang="fi-FI" dirty="0" err="1" smtClean="0"/>
              <a:t>class</a:t>
            </a:r>
            <a:r>
              <a:rPr lang="fi-FI" dirty="0" smtClean="0"/>
              <a:t>=”</a:t>
            </a:r>
            <a:r>
              <a:rPr lang="fi-FI" dirty="0" err="1" smtClean="0"/>
              <a:t>red</a:t>
            </a:r>
            <a:r>
              <a:rPr lang="fi-FI" dirty="0" smtClean="0"/>
              <a:t>”&gt;Mukavaa&lt;/h3&gt;’);</a:t>
            </a:r>
          </a:p>
          <a:p>
            <a:r>
              <a:rPr lang="fi-FI" dirty="0" err="1" smtClean="0"/>
              <a:t>append-parametrillä</a:t>
            </a:r>
            <a:r>
              <a:rPr lang="fi-FI" dirty="0" smtClean="0"/>
              <a:t> voit lisätä tekstiin tekstiä</a:t>
            </a:r>
          </a:p>
          <a:p>
            <a:r>
              <a:rPr lang="fi-FI" dirty="0" smtClean="0"/>
              <a:t>Voimme myös käyttää esim. </a:t>
            </a:r>
            <a:r>
              <a:rPr lang="fi-FI" dirty="0" err="1" smtClean="0"/>
              <a:t>css-parametriä</a:t>
            </a:r>
            <a:r>
              <a:rPr lang="fi-FI" dirty="0" smtClean="0"/>
              <a:t>, jolla voimme muokata vaikka mitä, esim. $(’h1’).</a:t>
            </a:r>
            <a:r>
              <a:rPr lang="fi-FI" dirty="0" err="1" smtClean="0"/>
              <a:t>css</a:t>
            </a:r>
            <a:r>
              <a:rPr lang="fi-FI" dirty="0" smtClean="0"/>
              <a:t>(’</a:t>
            </a:r>
            <a:r>
              <a:rPr lang="fi-FI" dirty="0" err="1" smtClean="0"/>
              <a:t>font-size</a:t>
            </a:r>
            <a:r>
              <a:rPr lang="fi-FI" dirty="0" smtClean="0"/>
              <a:t>’, ’72px’);</a:t>
            </a:r>
            <a:endParaRPr lang="fi-FI" dirty="0"/>
          </a:p>
        </p:txBody>
      </p:sp>
      <p:pic>
        <p:nvPicPr>
          <p:cNvPr id="4" name="Kuva 3"/>
          <p:cNvPicPr>
            <a:picLocks noChangeAspect="1"/>
          </p:cNvPicPr>
          <p:nvPr/>
        </p:nvPicPr>
        <p:blipFill>
          <a:blip r:embed="rId2"/>
          <a:stretch>
            <a:fillRect/>
          </a:stretch>
        </p:blipFill>
        <p:spPr>
          <a:xfrm>
            <a:off x="9753773" y="2228850"/>
            <a:ext cx="1695450" cy="800100"/>
          </a:xfrm>
          <a:prstGeom prst="rect">
            <a:avLst/>
          </a:prstGeom>
        </p:spPr>
      </p:pic>
      <p:sp>
        <p:nvSpPr>
          <p:cNvPr id="5" name="Alanuoli 4"/>
          <p:cNvSpPr/>
          <p:nvPr/>
        </p:nvSpPr>
        <p:spPr>
          <a:xfrm>
            <a:off x="10390909" y="3028950"/>
            <a:ext cx="399011" cy="4125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6" name="Kuva 5"/>
          <p:cNvPicPr>
            <a:picLocks noChangeAspect="1"/>
          </p:cNvPicPr>
          <p:nvPr/>
        </p:nvPicPr>
        <p:blipFill>
          <a:blip r:embed="rId3"/>
          <a:stretch>
            <a:fillRect/>
          </a:stretch>
        </p:blipFill>
        <p:spPr>
          <a:xfrm>
            <a:off x="9753773" y="3441469"/>
            <a:ext cx="1371600" cy="828675"/>
          </a:xfrm>
          <a:prstGeom prst="rect">
            <a:avLst/>
          </a:prstGeom>
        </p:spPr>
      </p:pic>
      <p:pic>
        <p:nvPicPr>
          <p:cNvPr id="7" name="Kuva 6"/>
          <p:cNvPicPr>
            <a:picLocks noChangeAspect="1"/>
          </p:cNvPicPr>
          <p:nvPr/>
        </p:nvPicPr>
        <p:blipFill>
          <a:blip r:embed="rId4"/>
          <a:stretch>
            <a:fillRect/>
          </a:stretch>
        </p:blipFill>
        <p:spPr>
          <a:xfrm>
            <a:off x="9753773" y="4554422"/>
            <a:ext cx="1057275" cy="590550"/>
          </a:xfrm>
          <a:prstGeom prst="rect">
            <a:avLst/>
          </a:prstGeom>
        </p:spPr>
      </p:pic>
      <p:sp>
        <p:nvSpPr>
          <p:cNvPr id="8" name="Kaarinuoli vasemmalle 7"/>
          <p:cNvSpPr/>
          <p:nvPr/>
        </p:nvSpPr>
        <p:spPr>
          <a:xfrm>
            <a:off x="10980853" y="2778391"/>
            <a:ext cx="798022" cy="21548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pic>
        <p:nvPicPr>
          <p:cNvPr id="9" name="Kuva 8"/>
          <p:cNvPicPr>
            <a:picLocks noChangeAspect="1"/>
          </p:cNvPicPr>
          <p:nvPr/>
        </p:nvPicPr>
        <p:blipFill rotWithShape="1">
          <a:blip r:embed="rId5"/>
          <a:srcRect r="33151"/>
          <a:stretch/>
        </p:blipFill>
        <p:spPr>
          <a:xfrm>
            <a:off x="9753774" y="5334000"/>
            <a:ext cx="2349558" cy="1371600"/>
          </a:xfrm>
          <a:prstGeom prst="rect">
            <a:avLst/>
          </a:prstGeom>
        </p:spPr>
      </p:pic>
      <p:sp>
        <p:nvSpPr>
          <p:cNvPr id="10" name="Kaarinuoli vasemmalle 9"/>
          <p:cNvSpPr/>
          <p:nvPr/>
        </p:nvSpPr>
        <p:spPr>
          <a:xfrm>
            <a:off x="11449223" y="2603500"/>
            <a:ext cx="654109" cy="293277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Tree>
    <p:extLst>
      <p:ext uri="{BB962C8B-B14F-4D97-AF65-F5344CB8AC3E}">
        <p14:creationId xmlns:p14="http://schemas.microsoft.com/office/powerpoint/2010/main" val="505486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Osa 3</a:t>
            </a:r>
            <a:endParaRPr lang="fi-FI" dirty="0"/>
          </a:p>
        </p:txBody>
      </p:sp>
      <p:sp>
        <p:nvSpPr>
          <p:cNvPr id="3" name="Tekstin paikkamerkki 2"/>
          <p:cNvSpPr>
            <a:spLocks noGrp="1"/>
          </p:cNvSpPr>
          <p:nvPr>
            <p:ph type="body" idx="1"/>
          </p:nvPr>
        </p:nvSpPr>
        <p:spPr/>
        <p:txBody>
          <a:bodyPr/>
          <a:lstStyle/>
          <a:p>
            <a:r>
              <a:rPr lang="fi-FI" dirty="0" smtClean="0"/>
              <a:t>HTML ja CSS</a:t>
            </a:r>
            <a:endParaRPr lang="fi-FI" dirty="0"/>
          </a:p>
        </p:txBody>
      </p:sp>
    </p:spTree>
    <p:extLst>
      <p:ext uri="{BB962C8B-B14F-4D97-AF65-F5344CB8AC3E}">
        <p14:creationId xmlns:p14="http://schemas.microsoft.com/office/powerpoint/2010/main" val="3292732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p:cNvSpPr>
            <a:spLocks noGrp="1"/>
          </p:cNvSpPr>
          <p:nvPr>
            <p:ph type="title"/>
          </p:nvPr>
        </p:nvSpPr>
        <p:spPr/>
        <p:txBody>
          <a:bodyPr/>
          <a:lstStyle/>
          <a:p>
            <a:r>
              <a:rPr lang="fi-FI" dirty="0" smtClean="0"/>
              <a:t>HTML perustiedot</a:t>
            </a:r>
            <a:endParaRPr lang="fi-FI" dirty="0"/>
          </a:p>
        </p:txBody>
      </p:sp>
      <p:sp>
        <p:nvSpPr>
          <p:cNvPr id="5" name="Sisällön paikkamerkki 4"/>
          <p:cNvSpPr>
            <a:spLocks noGrp="1"/>
          </p:cNvSpPr>
          <p:nvPr>
            <p:ph idx="1"/>
          </p:nvPr>
        </p:nvSpPr>
        <p:spPr/>
        <p:txBody>
          <a:bodyPr/>
          <a:lstStyle/>
          <a:p>
            <a:r>
              <a:rPr lang="fi-FI" dirty="0" smtClean="0"/>
              <a:t>HTML-perustiedot kirjoitetaan, kuten aina (kts. Kuva)</a:t>
            </a:r>
          </a:p>
          <a:p>
            <a:r>
              <a:rPr lang="fi-FI" dirty="0" smtClean="0"/>
              <a:t>Sen lisäksi linkitämme tänne, kuten edellä opimme Googlen </a:t>
            </a:r>
            <a:r>
              <a:rPr lang="fi-FI" dirty="0" err="1" smtClean="0"/>
              <a:t>cdn</a:t>
            </a:r>
            <a:r>
              <a:rPr lang="fi-FI" dirty="0" smtClean="0"/>
              <a:t> kirjastosta </a:t>
            </a:r>
            <a:r>
              <a:rPr lang="fi-FI" dirty="0" err="1" smtClean="0"/>
              <a:t>jQuery</a:t>
            </a:r>
            <a:r>
              <a:rPr lang="fi-FI" dirty="0" smtClean="0"/>
              <a:t>-kirjasto sekä tietenkin oma tyylisivumme, jonka olemme luoneet omaan kansioonsa. </a:t>
            </a:r>
          </a:p>
          <a:p>
            <a:pPr lvl="1"/>
            <a:r>
              <a:rPr lang="fi-FI" dirty="0" smtClean="0"/>
              <a:t>Kansiorakenne: Projektille oma kansio, jonka alle </a:t>
            </a:r>
            <a:r>
              <a:rPr lang="fi-FI" dirty="0" err="1" smtClean="0"/>
              <a:t>css</a:t>
            </a:r>
            <a:r>
              <a:rPr lang="fi-FI" dirty="0" smtClean="0"/>
              <a:t>-kansio, </a:t>
            </a:r>
            <a:r>
              <a:rPr lang="fi-FI" dirty="0" err="1" smtClean="0"/>
              <a:t>js</a:t>
            </a:r>
            <a:r>
              <a:rPr lang="fi-FI" dirty="0" smtClean="0"/>
              <a:t>-kansio sekä </a:t>
            </a:r>
            <a:r>
              <a:rPr lang="fi-FI" dirty="0" err="1" smtClean="0"/>
              <a:t>img</a:t>
            </a:r>
            <a:r>
              <a:rPr lang="fi-FI" dirty="0" smtClean="0"/>
              <a:t>-kansio </a:t>
            </a:r>
            <a:endParaRPr lang="fi-FI" dirty="0"/>
          </a:p>
        </p:txBody>
      </p:sp>
      <p:pic>
        <p:nvPicPr>
          <p:cNvPr id="6" name="Kuva 5"/>
          <p:cNvPicPr>
            <a:picLocks noChangeAspect="1"/>
          </p:cNvPicPr>
          <p:nvPr/>
        </p:nvPicPr>
        <p:blipFill>
          <a:blip r:embed="rId2"/>
          <a:stretch>
            <a:fillRect/>
          </a:stretch>
        </p:blipFill>
        <p:spPr>
          <a:xfrm>
            <a:off x="9980613" y="2248228"/>
            <a:ext cx="1809750" cy="1352550"/>
          </a:xfrm>
          <a:prstGeom prst="rect">
            <a:avLst/>
          </a:prstGeom>
        </p:spPr>
      </p:pic>
      <p:pic>
        <p:nvPicPr>
          <p:cNvPr id="7" name="Kuva 6"/>
          <p:cNvPicPr>
            <a:picLocks noChangeAspect="1"/>
          </p:cNvPicPr>
          <p:nvPr/>
        </p:nvPicPr>
        <p:blipFill>
          <a:blip r:embed="rId3"/>
          <a:stretch>
            <a:fillRect/>
          </a:stretch>
        </p:blipFill>
        <p:spPr>
          <a:xfrm>
            <a:off x="2924832" y="4503432"/>
            <a:ext cx="7372350" cy="1647825"/>
          </a:xfrm>
          <a:prstGeom prst="rect">
            <a:avLst/>
          </a:prstGeom>
        </p:spPr>
      </p:pic>
    </p:spTree>
    <p:extLst>
      <p:ext uri="{BB962C8B-B14F-4D97-AF65-F5344CB8AC3E}">
        <p14:creationId xmlns:p14="http://schemas.microsoft.com/office/powerpoint/2010/main" val="3279764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Semanttinen HTML</a:t>
            </a:r>
            <a:endParaRPr lang="fi-FI" dirty="0"/>
          </a:p>
        </p:txBody>
      </p:sp>
      <p:sp>
        <p:nvSpPr>
          <p:cNvPr id="3" name="Sisällön paikkamerkki 2"/>
          <p:cNvSpPr>
            <a:spLocks noGrp="1"/>
          </p:cNvSpPr>
          <p:nvPr>
            <p:ph idx="1"/>
          </p:nvPr>
        </p:nvSpPr>
        <p:spPr>
          <a:xfrm>
            <a:off x="1154954" y="2603500"/>
            <a:ext cx="6860825" cy="4254500"/>
          </a:xfrm>
        </p:spPr>
        <p:txBody>
          <a:bodyPr>
            <a:normAutofit/>
          </a:bodyPr>
          <a:lstStyle/>
          <a:p>
            <a:r>
              <a:rPr lang="fi-FI" dirty="0" smtClean="0"/>
              <a:t>Semanttisessa HTML:ssä käytämme sivuston osille omia lohkojaan ja aloitamme laittamalla kaiken main-</a:t>
            </a:r>
            <a:r>
              <a:rPr lang="fi-FI" dirty="0" err="1" smtClean="0"/>
              <a:t>tagien</a:t>
            </a:r>
            <a:r>
              <a:rPr lang="fi-FI" dirty="0" smtClean="0"/>
              <a:t> sisällä</a:t>
            </a:r>
          </a:p>
          <a:p>
            <a:r>
              <a:rPr lang="fi-FI" dirty="0" smtClean="0"/>
              <a:t>Tämän jälkeen teemme otsikkoalueen </a:t>
            </a:r>
            <a:r>
              <a:rPr lang="fi-FI" dirty="0" err="1" smtClean="0"/>
              <a:t>header-tageilla</a:t>
            </a:r>
            <a:r>
              <a:rPr lang="fi-FI" dirty="0" smtClean="0"/>
              <a:t> ja kirjoitamme otsikon sinne väliin</a:t>
            </a:r>
            <a:endParaRPr lang="fi-FI" dirty="0"/>
          </a:p>
          <a:p>
            <a:r>
              <a:rPr lang="fi-FI" dirty="0" smtClean="0"/>
              <a:t>Ennen kuin teemme varsinaisen liukurin, lisätään painonapit taakse- ja eteenpäin (</a:t>
            </a:r>
            <a:r>
              <a:rPr lang="fi-FI" dirty="0" err="1" smtClean="0"/>
              <a:t>img</a:t>
            </a:r>
            <a:r>
              <a:rPr lang="fi-FI" dirty="0" smtClean="0"/>
              <a:t>-hakemistosta)</a:t>
            </a:r>
          </a:p>
          <a:p>
            <a:r>
              <a:rPr lang="fi-FI" dirty="0" smtClean="0"/>
              <a:t>Laitan koko liukurin &lt;</a:t>
            </a:r>
            <a:r>
              <a:rPr lang="fi-FI" dirty="0" err="1" smtClean="0"/>
              <a:t>section</a:t>
            </a:r>
            <a:r>
              <a:rPr lang="fi-FI" dirty="0" smtClean="0"/>
              <a:t>&gt; -</a:t>
            </a:r>
            <a:r>
              <a:rPr lang="fi-FI" dirty="0" err="1" smtClean="0"/>
              <a:t>tägin</a:t>
            </a:r>
            <a:r>
              <a:rPr lang="fi-FI" dirty="0" smtClean="0"/>
              <a:t>, joka on määritelty näin, sisään:</a:t>
            </a:r>
          </a:p>
          <a:p>
            <a:pPr lvl="1"/>
            <a:r>
              <a:rPr lang="en-US" dirty="0"/>
              <a:t>The &lt;section&gt; tag defines sections in a document, such as chapters, headers, footers, or any other sections of the document</a:t>
            </a:r>
            <a:r>
              <a:rPr lang="en-US" dirty="0" smtClean="0"/>
              <a:t>.</a:t>
            </a:r>
          </a:p>
        </p:txBody>
      </p:sp>
      <p:pic>
        <p:nvPicPr>
          <p:cNvPr id="5" name="Kuva 4"/>
          <p:cNvPicPr>
            <a:picLocks noChangeAspect="1"/>
          </p:cNvPicPr>
          <p:nvPr/>
        </p:nvPicPr>
        <p:blipFill>
          <a:blip r:embed="rId2"/>
          <a:stretch>
            <a:fillRect/>
          </a:stretch>
        </p:blipFill>
        <p:spPr>
          <a:xfrm>
            <a:off x="8015778" y="2367783"/>
            <a:ext cx="4105843" cy="4011995"/>
          </a:xfrm>
          <a:prstGeom prst="rect">
            <a:avLst/>
          </a:prstGeom>
        </p:spPr>
      </p:pic>
      <p:pic>
        <p:nvPicPr>
          <p:cNvPr id="6" name="Kuva 5"/>
          <p:cNvPicPr>
            <a:picLocks noChangeAspect="1"/>
          </p:cNvPicPr>
          <p:nvPr/>
        </p:nvPicPr>
        <p:blipFill>
          <a:blip r:embed="rId3"/>
          <a:stretch>
            <a:fillRect/>
          </a:stretch>
        </p:blipFill>
        <p:spPr>
          <a:xfrm>
            <a:off x="10342178" y="5889764"/>
            <a:ext cx="1849821" cy="968236"/>
          </a:xfrm>
          <a:prstGeom prst="rect">
            <a:avLst/>
          </a:prstGeom>
        </p:spPr>
      </p:pic>
    </p:spTree>
    <p:extLst>
      <p:ext uri="{BB962C8B-B14F-4D97-AF65-F5344CB8AC3E}">
        <p14:creationId xmlns:p14="http://schemas.microsoft.com/office/powerpoint/2010/main" val="2709937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Diat</a:t>
            </a:r>
            <a:endParaRPr lang="fi-FI" dirty="0"/>
          </a:p>
        </p:txBody>
      </p:sp>
      <p:sp>
        <p:nvSpPr>
          <p:cNvPr id="3" name="Sisällön paikkamerkki 2"/>
          <p:cNvSpPr>
            <a:spLocks noGrp="1"/>
          </p:cNvSpPr>
          <p:nvPr>
            <p:ph idx="1"/>
          </p:nvPr>
        </p:nvSpPr>
        <p:spPr>
          <a:xfrm>
            <a:off x="1154955" y="2603500"/>
            <a:ext cx="6170756" cy="4254500"/>
          </a:xfrm>
        </p:spPr>
        <p:txBody>
          <a:bodyPr/>
          <a:lstStyle/>
          <a:p>
            <a:r>
              <a:rPr lang="fi-FI" dirty="0" smtClean="0"/>
              <a:t>Määritämme dioille luokan </a:t>
            </a:r>
            <a:r>
              <a:rPr lang="fi-FI" dirty="0" err="1" smtClean="0"/>
              <a:t>slide</a:t>
            </a:r>
            <a:endParaRPr lang="fi-FI" dirty="0" smtClean="0"/>
          </a:p>
          <a:p>
            <a:pPr lvl="1"/>
            <a:r>
              <a:rPr lang="fi-FI" dirty="0" smtClean="0"/>
              <a:t>Tämä tapahtuu div-</a:t>
            </a:r>
            <a:r>
              <a:rPr lang="fi-FI" dirty="0" err="1" smtClean="0"/>
              <a:t>tagin</a:t>
            </a:r>
            <a:r>
              <a:rPr lang="fi-FI" dirty="0" smtClean="0"/>
              <a:t> avulla: &lt;div </a:t>
            </a:r>
            <a:r>
              <a:rPr lang="fi-FI" dirty="0" err="1" smtClean="0"/>
              <a:t>class</a:t>
            </a:r>
            <a:r>
              <a:rPr lang="fi-FI" dirty="0" smtClean="0"/>
              <a:t>=”</a:t>
            </a:r>
            <a:r>
              <a:rPr lang="fi-FI" dirty="0" err="1" smtClean="0"/>
              <a:t>slide</a:t>
            </a:r>
            <a:r>
              <a:rPr lang="fi-FI" dirty="0" smtClean="0"/>
              <a:t>&gt;</a:t>
            </a:r>
          </a:p>
          <a:p>
            <a:r>
              <a:rPr lang="fi-FI" dirty="0" smtClean="0"/>
              <a:t>Tämän sisään laitamme toisen div-</a:t>
            </a:r>
            <a:r>
              <a:rPr lang="fi-FI" dirty="0" err="1" smtClean="0"/>
              <a:t>tägin</a:t>
            </a:r>
            <a:r>
              <a:rPr lang="fi-FI" dirty="0" smtClean="0"/>
              <a:t>, joka vastaa tekstiä dian sisällä: </a:t>
            </a:r>
          </a:p>
          <a:p>
            <a:pPr lvl="1"/>
            <a:r>
              <a:rPr lang="fi-FI" dirty="0" smtClean="0"/>
              <a:t>&lt;div </a:t>
            </a:r>
            <a:r>
              <a:rPr lang="fi-FI" dirty="0" err="1" smtClean="0"/>
              <a:t>class</a:t>
            </a:r>
            <a:r>
              <a:rPr lang="fi-FI" dirty="0" smtClean="0"/>
              <a:t>=”</a:t>
            </a:r>
            <a:r>
              <a:rPr lang="fi-FI" dirty="0" err="1" smtClean="0"/>
              <a:t>slide</a:t>
            </a:r>
            <a:r>
              <a:rPr lang="fi-FI" dirty="0" smtClean="0"/>
              <a:t>-copy”&gt; ja kirjoitamme sinne otsikon sekä tietoa, mitä kuvassa on</a:t>
            </a:r>
          </a:p>
          <a:p>
            <a:r>
              <a:rPr lang="fi-FI" dirty="0" smtClean="0"/>
              <a:t>Samalla tavalle teemme kaikki muut diat saman </a:t>
            </a:r>
            <a:r>
              <a:rPr lang="fi-FI" dirty="0" err="1" smtClean="0"/>
              <a:t>section</a:t>
            </a:r>
            <a:r>
              <a:rPr lang="fi-FI" dirty="0" smtClean="0"/>
              <a:t> </a:t>
            </a:r>
            <a:r>
              <a:rPr lang="fi-FI" dirty="0" err="1" smtClean="0"/>
              <a:t>tagin</a:t>
            </a:r>
            <a:r>
              <a:rPr lang="fi-FI" dirty="0" smtClean="0"/>
              <a:t> sisälle (eli voit kopioida &lt;div id=”</a:t>
            </a:r>
            <a:r>
              <a:rPr lang="fi-FI" dirty="0" err="1" smtClean="0"/>
              <a:t>slide</a:t>
            </a:r>
            <a:r>
              <a:rPr lang="fi-FI" dirty="0" smtClean="0"/>
              <a:t>”&gt; -kokonaisuuden</a:t>
            </a:r>
            <a:endParaRPr lang="fi-FI" dirty="0"/>
          </a:p>
        </p:txBody>
      </p:sp>
      <p:pic>
        <p:nvPicPr>
          <p:cNvPr id="5" name="Kuva 4"/>
          <p:cNvPicPr>
            <a:picLocks noChangeAspect="1"/>
          </p:cNvPicPr>
          <p:nvPr/>
        </p:nvPicPr>
        <p:blipFill>
          <a:blip r:embed="rId2"/>
          <a:stretch>
            <a:fillRect/>
          </a:stretch>
        </p:blipFill>
        <p:spPr>
          <a:xfrm>
            <a:off x="7329620" y="2461226"/>
            <a:ext cx="4714578" cy="1774443"/>
          </a:xfrm>
          <a:prstGeom prst="rect">
            <a:avLst/>
          </a:prstGeom>
        </p:spPr>
      </p:pic>
    </p:spTree>
    <p:extLst>
      <p:ext uri="{BB962C8B-B14F-4D97-AF65-F5344CB8AC3E}">
        <p14:creationId xmlns:p14="http://schemas.microsoft.com/office/powerpoint/2010/main" val="1874430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PROJEKTI 1</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0764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Mallidiat</a:t>
            </a:r>
            <a:endParaRPr lang="fi-FI" dirty="0"/>
          </a:p>
        </p:txBody>
      </p:sp>
      <p:pic>
        <p:nvPicPr>
          <p:cNvPr id="4" name="Kuva 3"/>
          <p:cNvPicPr>
            <a:picLocks noChangeAspect="1"/>
          </p:cNvPicPr>
          <p:nvPr/>
        </p:nvPicPr>
        <p:blipFill>
          <a:blip r:embed="rId2"/>
          <a:stretch>
            <a:fillRect/>
          </a:stretch>
        </p:blipFill>
        <p:spPr>
          <a:xfrm>
            <a:off x="-1" y="2224749"/>
            <a:ext cx="6074979" cy="2308492"/>
          </a:xfrm>
          <a:prstGeom prst="rect">
            <a:avLst/>
          </a:prstGeom>
        </p:spPr>
      </p:pic>
      <p:pic>
        <p:nvPicPr>
          <p:cNvPr id="10" name="Kuva 9"/>
          <p:cNvPicPr>
            <a:picLocks noChangeAspect="1"/>
          </p:cNvPicPr>
          <p:nvPr/>
        </p:nvPicPr>
        <p:blipFill>
          <a:blip r:embed="rId3"/>
          <a:stretch>
            <a:fillRect/>
          </a:stretch>
        </p:blipFill>
        <p:spPr>
          <a:xfrm>
            <a:off x="6117022" y="2224749"/>
            <a:ext cx="6074978" cy="2318840"/>
          </a:xfrm>
          <a:prstGeom prst="rect">
            <a:avLst/>
          </a:prstGeom>
        </p:spPr>
      </p:pic>
      <p:pic>
        <p:nvPicPr>
          <p:cNvPr id="11" name="Kuva 10"/>
          <p:cNvPicPr>
            <a:picLocks noChangeAspect="1"/>
          </p:cNvPicPr>
          <p:nvPr/>
        </p:nvPicPr>
        <p:blipFill>
          <a:blip r:embed="rId4"/>
          <a:stretch>
            <a:fillRect/>
          </a:stretch>
        </p:blipFill>
        <p:spPr>
          <a:xfrm>
            <a:off x="6117022" y="4560739"/>
            <a:ext cx="6074979" cy="2297261"/>
          </a:xfrm>
          <a:prstGeom prst="rect">
            <a:avLst/>
          </a:prstGeom>
        </p:spPr>
      </p:pic>
      <p:pic>
        <p:nvPicPr>
          <p:cNvPr id="12" name="Kuva 11"/>
          <p:cNvPicPr>
            <a:picLocks noChangeAspect="1"/>
          </p:cNvPicPr>
          <p:nvPr/>
        </p:nvPicPr>
        <p:blipFill>
          <a:blip r:embed="rId5"/>
          <a:stretch>
            <a:fillRect/>
          </a:stretch>
        </p:blipFill>
        <p:spPr>
          <a:xfrm>
            <a:off x="1" y="4550230"/>
            <a:ext cx="6074978" cy="2320348"/>
          </a:xfrm>
          <a:prstGeom prst="rect">
            <a:avLst/>
          </a:prstGeom>
        </p:spPr>
      </p:pic>
    </p:spTree>
    <p:extLst>
      <p:ext uri="{BB962C8B-B14F-4D97-AF65-F5344CB8AC3E}">
        <p14:creationId xmlns:p14="http://schemas.microsoft.com/office/powerpoint/2010/main" val="16556767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Mallidiat</a:t>
            </a:r>
            <a:endParaRPr lang="fi-FI" dirty="0"/>
          </a:p>
        </p:txBody>
      </p:sp>
      <p:pic>
        <p:nvPicPr>
          <p:cNvPr id="4" name="Kuva 3"/>
          <p:cNvPicPr>
            <a:picLocks noChangeAspect="1"/>
          </p:cNvPicPr>
          <p:nvPr/>
        </p:nvPicPr>
        <p:blipFill>
          <a:blip r:embed="rId2"/>
          <a:stretch>
            <a:fillRect/>
          </a:stretch>
        </p:blipFill>
        <p:spPr>
          <a:xfrm>
            <a:off x="0" y="2193330"/>
            <a:ext cx="6074979" cy="2285319"/>
          </a:xfrm>
          <a:prstGeom prst="rect">
            <a:avLst/>
          </a:prstGeom>
        </p:spPr>
      </p:pic>
      <p:pic>
        <p:nvPicPr>
          <p:cNvPr id="5" name="Kuva 4"/>
          <p:cNvPicPr>
            <a:picLocks noChangeAspect="1"/>
          </p:cNvPicPr>
          <p:nvPr/>
        </p:nvPicPr>
        <p:blipFill>
          <a:blip r:embed="rId3"/>
          <a:stretch>
            <a:fillRect/>
          </a:stretch>
        </p:blipFill>
        <p:spPr>
          <a:xfrm>
            <a:off x="6117021" y="2193330"/>
            <a:ext cx="6074979" cy="2291720"/>
          </a:xfrm>
          <a:prstGeom prst="rect">
            <a:avLst/>
          </a:prstGeom>
        </p:spPr>
      </p:pic>
      <p:pic>
        <p:nvPicPr>
          <p:cNvPr id="6" name="Kuva 5"/>
          <p:cNvPicPr>
            <a:picLocks noChangeAspect="1"/>
          </p:cNvPicPr>
          <p:nvPr/>
        </p:nvPicPr>
        <p:blipFill>
          <a:blip r:embed="rId4"/>
          <a:stretch>
            <a:fillRect/>
          </a:stretch>
        </p:blipFill>
        <p:spPr>
          <a:xfrm>
            <a:off x="10739" y="4572820"/>
            <a:ext cx="6053499" cy="2285180"/>
          </a:xfrm>
          <a:prstGeom prst="rect">
            <a:avLst/>
          </a:prstGeom>
        </p:spPr>
      </p:pic>
      <p:pic>
        <p:nvPicPr>
          <p:cNvPr id="7" name="Kuva 6"/>
          <p:cNvPicPr>
            <a:picLocks noChangeAspect="1"/>
          </p:cNvPicPr>
          <p:nvPr/>
        </p:nvPicPr>
        <p:blipFill>
          <a:blip r:embed="rId5"/>
          <a:stretch>
            <a:fillRect/>
          </a:stretch>
        </p:blipFill>
        <p:spPr>
          <a:xfrm>
            <a:off x="6127762" y="4562389"/>
            <a:ext cx="6064238" cy="2295611"/>
          </a:xfrm>
          <a:prstGeom prst="rect">
            <a:avLst/>
          </a:prstGeom>
        </p:spPr>
      </p:pic>
    </p:spTree>
    <p:extLst>
      <p:ext uri="{BB962C8B-B14F-4D97-AF65-F5344CB8AC3E}">
        <p14:creationId xmlns:p14="http://schemas.microsoft.com/office/powerpoint/2010/main" val="1146544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Mallidiat</a:t>
            </a:r>
            <a:endParaRPr lang="fi-FI" dirty="0"/>
          </a:p>
        </p:txBody>
      </p:sp>
      <p:pic>
        <p:nvPicPr>
          <p:cNvPr id="4" name="Kuva 3"/>
          <p:cNvPicPr>
            <a:picLocks noChangeAspect="1"/>
          </p:cNvPicPr>
          <p:nvPr/>
        </p:nvPicPr>
        <p:blipFill>
          <a:blip r:embed="rId2"/>
          <a:stretch>
            <a:fillRect/>
          </a:stretch>
        </p:blipFill>
        <p:spPr>
          <a:xfrm>
            <a:off x="-1" y="2254623"/>
            <a:ext cx="6053499" cy="2304566"/>
          </a:xfrm>
          <a:prstGeom prst="rect">
            <a:avLst/>
          </a:prstGeom>
        </p:spPr>
      </p:pic>
      <p:pic>
        <p:nvPicPr>
          <p:cNvPr id="5" name="Kuva 4"/>
          <p:cNvPicPr>
            <a:picLocks noChangeAspect="1"/>
          </p:cNvPicPr>
          <p:nvPr/>
        </p:nvPicPr>
        <p:blipFill>
          <a:blip r:embed="rId3"/>
          <a:stretch>
            <a:fillRect/>
          </a:stretch>
        </p:blipFill>
        <p:spPr>
          <a:xfrm>
            <a:off x="6138501" y="2254623"/>
            <a:ext cx="6053499" cy="2268469"/>
          </a:xfrm>
          <a:prstGeom prst="rect">
            <a:avLst/>
          </a:prstGeom>
        </p:spPr>
      </p:pic>
      <p:pic>
        <p:nvPicPr>
          <p:cNvPr id="6" name="Kuva 5"/>
          <p:cNvPicPr>
            <a:picLocks noChangeAspect="1"/>
          </p:cNvPicPr>
          <p:nvPr/>
        </p:nvPicPr>
        <p:blipFill>
          <a:blip r:embed="rId4"/>
          <a:stretch>
            <a:fillRect/>
          </a:stretch>
        </p:blipFill>
        <p:spPr>
          <a:xfrm>
            <a:off x="0" y="4578360"/>
            <a:ext cx="6053499" cy="2279640"/>
          </a:xfrm>
          <a:prstGeom prst="rect">
            <a:avLst/>
          </a:prstGeom>
        </p:spPr>
      </p:pic>
      <p:pic>
        <p:nvPicPr>
          <p:cNvPr id="7" name="Kuva 6"/>
          <p:cNvPicPr>
            <a:picLocks noChangeAspect="1"/>
          </p:cNvPicPr>
          <p:nvPr/>
        </p:nvPicPr>
        <p:blipFill>
          <a:blip r:embed="rId5"/>
          <a:stretch>
            <a:fillRect/>
          </a:stretch>
        </p:blipFill>
        <p:spPr>
          <a:xfrm>
            <a:off x="6138501" y="4559189"/>
            <a:ext cx="6053499" cy="2297911"/>
          </a:xfrm>
          <a:prstGeom prst="rect">
            <a:avLst/>
          </a:prstGeom>
        </p:spPr>
      </p:pic>
    </p:spTree>
    <p:extLst>
      <p:ext uri="{BB962C8B-B14F-4D97-AF65-F5344CB8AC3E}">
        <p14:creationId xmlns:p14="http://schemas.microsoft.com/office/powerpoint/2010/main" val="3000927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Mallidiat</a:t>
            </a:r>
            <a:endParaRPr lang="fi-FI" dirty="0"/>
          </a:p>
        </p:txBody>
      </p:sp>
      <p:pic>
        <p:nvPicPr>
          <p:cNvPr id="4" name="Kuva 3"/>
          <p:cNvPicPr>
            <a:picLocks noChangeAspect="1"/>
          </p:cNvPicPr>
          <p:nvPr/>
        </p:nvPicPr>
        <p:blipFill>
          <a:blip r:embed="rId2"/>
          <a:stretch>
            <a:fillRect/>
          </a:stretch>
        </p:blipFill>
        <p:spPr>
          <a:xfrm>
            <a:off x="-1" y="2252335"/>
            <a:ext cx="6053499" cy="2273282"/>
          </a:xfrm>
          <a:prstGeom prst="rect">
            <a:avLst/>
          </a:prstGeom>
        </p:spPr>
      </p:pic>
      <p:pic>
        <p:nvPicPr>
          <p:cNvPr id="5" name="Kuva 4"/>
          <p:cNvPicPr>
            <a:picLocks noChangeAspect="1"/>
          </p:cNvPicPr>
          <p:nvPr/>
        </p:nvPicPr>
        <p:blipFill>
          <a:blip r:embed="rId3"/>
          <a:stretch>
            <a:fillRect/>
          </a:stretch>
        </p:blipFill>
        <p:spPr>
          <a:xfrm>
            <a:off x="6138501" y="2252335"/>
            <a:ext cx="6053499" cy="2268469"/>
          </a:xfrm>
          <a:prstGeom prst="rect">
            <a:avLst/>
          </a:prstGeom>
        </p:spPr>
      </p:pic>
      <p:pic>
        <p:nvPicPr>
          <p:cNvPr id="6" name="Kuva 5"/>
          <p:cNvPicPr>
            <a:picLocks noChangeAspect="1"/>
          </p:cNvPicPr>
          <p:nvPr/>
        </p:nvPicPr>
        <p:blipFill>
          <a:blip r:embed="rId4"/>
          <a:stretch>
            <a:fillRect/>
          </a:stretch>
        </p:blipFill>
        <p:spPr>
          <a:xfrm>
            <a:off x="3026748" y="4554460"/>
            <a:ext cx="6053498" cy="2302125"/>
          </a:xfrm>
          <a:prstGeom prst="rect">
            <a:avLst/>
          </a:prstGeom>
        </p:spPr>
      </p:pic>
    </p:spTree>
    <p:extLst>
      <p:ext uri="{BB962C8B-B14F-4D97-AF65-F5344CB8AC3E}">
        <p14:creationId xmlns:p14="http://schemas.microsoft.com/office/powerpoint/2010/main" val="38028286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Tähän asti</a:t>
            </a:r>
            <a:endParaRPr lang="fi-FI" dirty="0"/>
          </a:p>
        </p:txBody>
      </p:sp>
      <p:sp>
        <p:nvSpPr>
          <p:cNvPr id="3" name="Sisällön paikkamerkki 2"/>
          <p:cNvSpPr>
            <a:spLocks noGrp="1"/>
          </p:cNvSpPr>
          <p:nvPr>
            <p:ph idx="1"/>
          </p:nvPr>
        </p:nvSpPr>
        <p:spPr/>
        <p:txBody>
          <a:bodyPr/>
          <a:lstStyle/>
          <a:p>
            <a:r>
              <a:rPr lang="fi-FI" dirty="0" smtClean="0"/>
              <a:t>Ilman CSS-muotoiluja näkymä pitäisi olla tällainen:</a:t>
            </a:r>
            <a:endParaRPr lang="fi-FI" dirty="0"/>
          </a:p>
        </p:txBody>
      </p:sp>
      <p:pic>
        <p:nvPicPr>
          <p:cNvPr id="4" name="Kuva 3"/>
          <p:cNvPicPr>
            <a:picLocks noChangeAspect="1"/>
          </p:cNvPicPr>
          <p:nvPr/>
        </p:nvPicPr>
        <p:blipFill>
          <a:blip r:embed="rId2"/>
          <a:stretch>
            <a:fillRect/>
          </a:stretch>
        </p:blipFill>
        <p:spPr>
          <a:xfrm>
            <a:off x="7516958" y="2287479"/>
            <a:ext cx="2079808" cy="4570521"/>
          </a:xfrm>
          <a:prstGeom prst="rect">
            <a:avLst/>
          </a:prstGeom>
        </p:spPr>
      </p:pic>
    </p:spTree>
    <p:extLst>
      <p:ext uri="{BB962C8B-B14F-4D97-AF65-F5344CB8AC3E}">
        <p14:creationId xmlns:p14="http://schemas.microsoft.com/office/powerpoint/2010/main" val="299004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Muotoilu - CSS</a:t>
            </a:r>
            <a:endParaRPr lang="fi-FI" dirty="0"/>
          </a:p>
        </p:txBody>
      </p:sp>
      <p:sp>
        <p:nvSpPr>
          <p:cNvPr id="3" name="Sisällön paikkamerkki 2"/>
          <p:cNvSpPr>
            <a:spLocks noGrp="1"/>
          </p:cNvSpPr>
          <p:nvPr>
            <p:ph idx="1"/>
          </p:nvPr>
        </p:nvSpPr>
        <p:spPr>
          <a:xfrm>
            <a:off x="1154955" y="2603500"/>
            <a:ext cx="7621184" cy="4112610"/>
          </a:xfrm>
        </p:spPr>
        <p:txBody>
          <a:bodyPr/>
          <a:lstStyle/>
          <a:p>
            <a:r>
              <a:rPr lang="fi-FI" dirty="0" smtClean="0"/>
              <a:t>Lähdetään muotoilemaan HTML-tiedostoa </a:t>
            </a:r>
            <a:r>
              <a:rPr lang="fi-FI" dirty="0" err="1" smtClean="0"/>
              <a:t>CSS:n</a:t>
            </a:r>
            <a:r>
              <a:rPr lang="fi-FI" dirty="0" smtClean="0"/>
              <a:t> avulla</a:t>
            </a:r>
          </a:p>
          <a:p>
            <a:r>
              <a:rPr lang="fi-FI" dirty="0" smtClean="0"/>
              <a:t>Määritetään ensin, ettei millään ole </a:t>
            </a:r>
            <a:r>
              <a:rPr lang="fi-FI" dirty="0" err="1" smtClean="0"/>
              <a:t>sisä</a:t>
            </a:r>
            <a:r>
              <a:rPr lang="fi-FI" dirty="0" smtClean="0"/>
              <a:t>- eikä ulkomarginaalia</a:t>
            </a:r>
          </a:p>
          <a:p>
            <a:r>
              <a:rPr lang="fi-FI" dirty="0" smtClean="0"/>
              <a:t>Määritetään sen jälkeen </a:t>
            </a:r>
            <a:r>
              <a:rPr lang="fi-FI" dirty="0" err="1" smtClean="0"/>
              <a:t>bodyn</a:t>
            </a:r>
            <a:r>
              <a:rPr lang="fi-FI" dirty="0" smtClean="0"/>
              <a:t> Fontiksi </a:t>
            </a:r>
            <a:r>
              <a:rPr lang="fi-FI" dirty="0" err="1" smtClean="0"/>
              <a:t>Arial</a:t>
            </a:r>
            <a:r>
              <a:rPr lang="fi-FI" dirty="0" smtClean="0"/>
              <a:t> tai </a:t>
            </a:r>
            <a:r>
              <a:rPr lang="fi-FI" dirty="0" err="1" smtClean="0"/>
              <a:t>Sans-serif</a:t>
            </a:r>
            <a:r>
              <a:rPr lang="fi-FI" dirty="0" smtClean="0"/>
              <a:t>, kooksi 14 pistettä, väriksi valkoinen, taustaväriksi ruskeanharmaa ja rivikorkeudeksi 1.6 </a:t>
            </a:r>
            <a:r>
              <a:rPr lang="fi-FI" dirty="0" err="1" smtClean="0"/>
              <a:t>em</a:t>
            </a:r>
            <a:endParaRPr lang="fi-FI" dirty="0"/>
          </a:p>
          <a:p>
            <a:r>
              <a:rPr lang="fi-FI" dirty="0" smtClean="0"/>
              <a:t>Määritetään sen jälkeen linkkien väriksi valkoinen ja poistetaan alleviivaus</a:t>
            </a:r>
          </a:p>
          <a:p>
            <a:r>
              <a:rPr lang="fi-FI" dirty="0" smtClean="0"/>
              <a:t>Keskitetään otsikot (h1) ja lisätään niiden ylämarginaalia 20 pisteeseen</a:t>
            </a:r>
            <a:endParaRPr lang="fi-FI" dirty="0"/>
          </a:p>
        </p:txBody>
      </p:sp>
      <p:pic>
        <p:nvPicPr>
          <p:cNvPr id="4" name="Kuva 3"/>
          <p:cNvPicPr>
            <a:picLocks noChangeAspect="1"/>
          </p:cNvPicPr>
          <p:nvPr/>
        </p:nvPicPr>
        <p:blipFill>
          <a:blip r:embed="rId2"/>
          <a:stretch>
            <a:fillRect/>
          </a:stretch>
        </p:blipFill>
        <p:spPr>
          <a:xfrm>
            <a:off x="8776139" y="2289613"/>
            <a:ext cx="3153431" cy="3746022"/>
          </a:xfrm>
          <a:prstGeom prst="rect">
            <a:avLst/>
          </a:prstGeom>
        </p:spPr>
      </p:pic>
    </p:spTree>
    <p:extLst>
      <p:ext uri="{BB962C8B-B14F-4D97-AF65-F5344CB8AC3E}">
        <p14:creationId xmlns:p14="http://schemas.microsoft.com/office/powerpoint/2010/main" val="343450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Jatketaan muotoilua</a:t>
            </a:r>
            <a:endParaRPr lang="fi-FI" dirty="0"/>
          </a:p>
        </p:txBody>
      </p:sp>
      <p:sp>
        <p:nvSpPr>
          <p:cNvPr id="3" name="Sisällön paikkamerkki 2"/>
          <p:cNvSpPr>
            <a:spLocks noGrp="1"/>
          </p:cNvSpPr>
          <p:nvPr>
            <p:ph idx="1"/>
          </p:nvPr>
        </p:nvSpPr>
        <p:spPr>
          <a:xfrm>
            <a:off x="1154954" y="2603500"/>
            <a:ext cx="5708301" cy="4254500"/>
          </a:xfrm>
        </p:spPr>
        <p:txBody>
          <a:bodyPr/>
          <a:lstStyle/>
          <a:p>
            <a:r>
              <a:rPr lang="fi-FI" dirty="0" smtClean="0"/>
              <a:t>Muotoillaan main-aluetta siten, että tehdään siitä 980 pistettä leveä, laitetaan </a:t>
            </a:r>
            <a:r>
              <a:rPr lang="fi-FI" dirty="0" err="1" smtClean="0"/>
              <a:t>ylä</a:t>
            </a:r>
            <a:r>
              <a:rPr lang="fi-FI" dirty="0" smtClean="0"/>
              <a:t>- ja alamarginaali 40 pistettä ja vasen- ja oikeamarginaali automaattiseksi ja piilotetaan </a:t>
            </a:r>
            <a:r>
              <a:rPr lang="fi-FI" dirty="0" err="1" smtClean="0"/>
              <a:t>scrollbar</a:t>
            </a:r>
            <a:r>
              <a:rPr lang="fi-FI" dirty="0" smtClean="0"/>
              <a:t>.</a:t>
            </a:r>
          </a:p>
          <a:p>
            <a:r>
              <a:rPr lang="fi-FI" dirty="0" smtClean="0"/>
              <a:t>Sitten varsinaista </a:t>
            </a:r>
            <a:r>
              <a:rPr lang="fi-FI" dirty="0" err="1" smtClean="0"/>
              <a:t>slider</a:t>
            </a:r>
            <a:r>
              <a:rPr lang="fi-FI" dirty="0" smtClean="0"/>
              <a:t>-osuutta muotoillaan siten, että se on 940 pistettä leveä ja 350 pistettä korkea (HUOM kuvat), sen paikka on suhteellinen, </a:t>
            </a:r>
            <a:r>
              <a:rPr lang="fi-FI" dirty="0" err="1" smtClean="0"/>
              <a:t>scrollbar</a:t>
            </a:r>
            <a:r>
              <a:rPr lang="fi-FI" dirty="0" smtClean="0"/>
              <a:t> on piilotettu, se ”kelluu” vasemmalla, sisämarginaali joka puolella on 3 pistettä, reunuksen väri on tummanharmaa(#666), reunus on täyteläinen ja 2 pisteen paksuinen ja reunus on hieman pyöristetty kulmista</a:t>
            </a:r>
            <a:endParaRPr lang="fi-FI" dirty="0"/>
          </a:p>
        </p:txBody>
      </p:sp>
      <p:pic>
        <p:nvPicPr>
          <p:cNvPr id="4" name="Kuva 3"/>
          <p:cNvPicPr>
            <a:picLocks noChangeAspect="1"/>
          </p:cNvPicPr>
          <p:nvPr/>
        </p:nvPicPr>
        <p:blipFill>
          <a:blip r:embed="rId2"/>
          <a:stretch>
            <a:fillRect/>
          </a:stretch>
        </p:blipFill>
        <p:spPr>
          <a:xfrm>
            <a:off x="8423949" y="2385684"/>
            <a:ext cx="3585490" cy="4393488"/>
          </a:xfrm>
          <a:prstGeom prst="rect">
            <a:avLst/>
          </a:prstGeom>
        </p:spPr>
      </p:pic>
    </p:spTree>
    <p:extLst>
      <p:ext uri="{BB962C8B-B14F-4D97-AF65-F5344CB8AC3E}">
        <p14:creationId xmlns:p14="http://schemas.microsoft.com/office/powerpoint/2010/main" val="3453004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Jatketaan muotoilua</a:t>
            </a:r>
            <a:endParaRPr lang="fi-FI" dirty="0"/>
          </a:p>
        </p:txBody>
      </p:sp>
      <p:sp>
        <p:nvSpPr>
          <p:cNvPr id="3" name="Sisällön paikkamerkki 2"/>
          <p:cNvSpPr>
            <a:spLocks noGrp="1"/>
          </p:cNvSpPr>
          <p:nvPr>
            <p:ph idx="1"/>
          </p:nvPr>
        </p:nvSpPr>
        <p:spPr>
          <a:xfrm>
            <a:off x="1154954" y="2603500"/>
            <a:ext cx="8262315" cy="4254500"/>
          </a:xfrm>
        </p:spPr>
        <p:txBody>
          <a:bodyPr>
            <a:normAutofit/>
          </a:bodyPr>
          <a:lstStyle/>
          <a:p>
            <a:r>
              <a:rPr lang="fi-FI" dirty="0" smtClean="0"/>
              <a:t>Muotoillaan </a:t>
            </a:r>
            <a:r>
              <a:rPr lang="fi-FI" dirty="0" err="1" smtClean="0"/>
              <a:t>sliderin</a:t>
            </a:r>
            <a:r>
              <a:rPr lang="fi-FI" dirty="0" smtClean="0"/>
              <a:t> kuvan koko samaksi kuin </a:t>
            </a:r>
            <a:r>
              <a:rPr lang="fi-FI" dirty="0" err="1" smtClean="0"/>
              <a:t>slider</a:t>
            </a:r>
            <a:r>
              <a:rPr lang="fi-FI" dirty="0" smtClean="0"/>
              <a:t>, eli 940 x 350 pistettä</a:t>
            </a:r>
          </a:p>
          <a:p>
            <a:r>
              <a:rPr lang="fi-FI" dirty="0" smtClean="0"/>
              <a:t>Muotoillaan sitten itse dian paikka absoluuttiseksi</a:t>
            </a:r>
          </a:p>
          <a:p>
            <a:r>
              <a:rPr lang="fi-FI" dirty="0" smtClean="0"/>
              <a:t>Muotoillaan dian tekstin paikka absoluuttiseksi, marginaalit alhaalta ja vasemmalta 0, mutta sisämarginaali 20 pistettä, väri hieman vaaleamman tumman harmaa (#7f7f7f7) ja tehdään siitä läpinäkyvä: </a:t>
            </a:r>
            <a:r>
              <a:rPr lang="fi-FI" dirty="0" err="1" smtClean="0"/>
              <a:t>rgb</a:t>
            </a:r>
            <a:r>
              <a:rPr lang="fi-FI" b="1" dirty="0" err="1" smtClean="0"/>
              <a:t>a</a:t>
            </a:r>
            <a:r>
              <a:rPr lang="fi-FI" dirty="0" smtClean="0"/>
              <a:t>(0, 0, 0, </a:t>
            </a:r>
            <a:r>
              <a:rPr lang="fi-FI" b="1" dirty="0" smtClean="0"/>
              <a:t>0.5</a:t>
            </a:r>
            <a:r>
              <a:rPr lang="fi-FI" dirty="0" smtClean="0"/>
              <a:t>);</a:t>
            </a:r>
          </a:p>
          <a:p>
            <a:r>
              <a:rPr lang="fi-FI" dirty="0" smtClean="0"/>
              <a:t>Sitten määritellään taakse- ja eteenpäin painikkeet, että ne kelluu vasemmalla, niiden ylämarginaali on 130 pistettä, niiden kohdistin on pointteri, niiden paikka on suhteellinen ja niiden z-indeksi on 100 (kaikkien päälle)</a:t>
            </a:r>
          </a:p>
          <a:p>
            <a:r>
              <a:rPr lang="fi-FI" dirty="0" smtClean="0"/>
              <a:t>Määritellään vielä, että taaksepäin painikkeen oikea marginaali on -45 pistettä ja eteenpäin painikkeen vasen marginaali on -45 pistettä</a:t>
            </a:r>
            <a:endParaRPr lang="fi-FI" dirty="0"/>
          </a:p>
        </p:txBody>
      </p:sp>
      <p:pic>
        <p:nvPicPr>
          <p:cNvPr id="4" name="Kuva 3"/>
          <p:cNvPicPr>
            <a:picLocks noChangeAspect="1"/>
          </p:cNvPicPr>
          <p:nvPr/>
        </p:nvPicPr>
        <p:blipFill>
          <a:blip r:embed="rId2"/>
          <a:stretch>
            <a:fillRect/>
          </a:stretch>
        </p:blipFill>
        <p:spPr>
          <a:xfrm>
            <a:off x="9677400" y="1809750"/>
            <a:ext cx="2514600" cy="5048250"/>
          </a:xfrm>
          <a:prstGeom prst="rect">
            <a:avLst/>
          </a:prstGeom>
        </p:spPr>
      </p:pic>
    </p:spTree>
    <p:extLst>
      <p:ext uri="{BB962C8B-B14F-4D97-AF65-F5344CB8AC3E}">
        <p14:creationId xmlns:p14="http://schemas.microsoft.com/office/powerpoint/2010/main" val="1484209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Tähän asti</a:t>
            </a:r>
            <a:endParaRPr lang="fi-FI" dirty="0"/>
          </a:p>
        </p:txBody>
      </p:sp>
      <p:sp>
        <p:nvSpPr>
          <p:cNvPr id="3" name="Sisällön paikkamerkki 2"/>
          <p:cNvSpPr>
            <a:spLocks noGrp="1"/>
          </p:cNvSpPr>
          <p:nvPr>
            <p:ph idx="1"/>
          </p:nvPr>
        </p:nvSpPr>
        <p:spPr/>
        <p:txBody>
          <a:bodyPr/>
          <a:lstStyle/>
          <a:p>
            <a:r>
              <a:rPr lang="fi-FI" dirty="0" smtClean="0"/>
              <a:t>Näkymä on muuttunut huomattavasti, nyt kun olemme saaneet muotoilun tehtyä:</a:t>
            </a:r>
            <a:endParaRPr lang="fi-FI" dirty="0"/>
          </a:p>
        </p:txBody>
      </p:sp>
      <p:pic>
        <p:nvPicPr>
          <p:cNvPr id="4" name="Kuva 3"/>
          <p:cNvPicPr>
            <a:picLocks noChangeAspect="1"/>
          </p:cNvPicPr>
          <p:nvPr/>
        </p:nvPicPr>
        <p:blipFill>
          <a:blip r:embed="rId2"/>
          <a:stretch>
            <a:fillRect/>
          </a:stretch>
        </p:blipFill>
        <p:spPr>
          <a:xfrm>
            <a:off x="1576551" y="3298790"/>
            <a:ext cx="8264087" cy="3559209"/>
          </a:xfrm>
          <a:prstGeom prst="rect">
            <a:avLst/>
          </a:prstGeom>
        </p:spPr>
      </p:pic>
      <p:sp>
        <p:nvSpPr>
          <p:cNvPr id="5" name="Nuoli vasemmalle 4"/>
          <p:cNvSpPr/>
          <p:nvPr/>
        </p:nvSpPr>
        <p:spPr>
          <a:xfrm>
            <a:off x="9980613" y="4708634"/>
            <a:ext cx="2106284" cy="1524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t>Viimeinen dia</a:t>
            </a:r>
            <a:endParaRPr lang="fi-FI" dirty="0"/>
          </a:p>
        </p:txBody>
      </p:sp>
    </p:spTree>
    <p:extLst>
      <p:ext uri="{BB962C8B-B14F-4D97-AF65-F5344CB8AC3E}">
        <p14:creationId xmlns:p14="http://schemas.microsoft.com/office/powerpoint/2010/main" val="1515829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Osa 4</a:t>
            </a:r>
            <a:endParaRPr lang="fi-FI" dirty="0"/>
          </a:p>
        </p:txBody>
      </p:sp>
      <p:sp>
        <p:nvSpPr>
          <p:cNvPr id="3" name="Tekstin paikkamerkki 2"/>
          <p:cNvSpPr>
            <a:spLocks noGrp="1"/>
          </p:cNvSpPr>
          <p:nvPr>
            <p:ph type="body" idx="1"/>
          </p:nvPr>
        </p:nvSpPr>
        <p:spPr/>
        <p:txBody>
          <a:bodyPr/>
          <a:lstStyle/>
          <a:p>
            <a:r>
              <a:rPr lang="fi-FI" dirty="0" smtClean="0"/>
              <a:t>Toiminnallisuus - JavaScript</a:t>
            </a:r>
            <a:endParaRPr lang="fi-FI" dirty="0"/>
          </a:p>
        </p:txBody>
      </p:sp>
    </p:spTree>
    <p:extLst>
      <p:ext uri="{BB962C8B-B14F-4D97-AF65-F5344CB8AC3E}">
        <p14:creationId xmlns:p14="http://schemas.microsoft.com/office/powerpoint/2010/main" val="2693008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OSA 1</a:t>
            </a:r>
          </a:p>
        </p:txBody>
      </p:sp>
      <p:sp>
        <p:nvSpPr>
          <p:cNvPr id="3" name="Text Placeholder 2"/>
          <p:cNvSpPr>
            <a:spLocks noGrp="1"/>
          </p:cNvSpPr>
          <p:nvPr>
            <p:ph type="body" idx="1"/>
          </p:nvPr>
        </p:nvSpPr>
        <p:spPr/>
        <p:txBody>
          <a:bodyPr/>
          <a:lstStyle/>
          <a:p>
            <a:r>
              <a:rPr lang="en-US"/>
              <a:t>Esittely</a:t>
            </a:r>
          </a:p>
        </p:txBody>
      </p:sp>
    </p:spTree>
    <p:extLst>
      <p:ext uri="{BB962C8B-B14F-4D97-AF65-F5344CB8AC3E}">
        <p14:creationId xmlns:p14="http://schemas.microsoft.com/office/powerpoint/2010/main" val="719895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a:t>
            </a:r>
            <a:r>
              <a:rPr lang="fi-FI" dirty="0" err="1" smtClean="0"/>
              <a:t>document</a:t>
            </a:r>
            <a:r>
              <a:rPr lang="fi-FI" dirty="0" smtClean="0"/>
              <a:t>).</a:t>
            </a:r>
            <a:r>
              <a:rPr lang="fi-FI" dirty="0" err="1" smtClean="0"/>
              <a:t>ready</a:t>
            </a:r>
            <a:endParaRPr lang="fi-FI" dirty="0"/>
          </a:p>
        </p:txBody>
      </p:sp>
      <p:sp>
        <p:nvSpPr>
          <p:cNvPr id="3" name="Sisällön paikkamerkki 2"/>
          <p:cNvSpPr>
            <a:spLocks noGrp="1"/>
          </p:cNvSpPr>
          <p:nvPr>
            <p:ph idx="1"/>
          </p:nvPr>
        </p:nvSpPr>
        <p:spPr>
          <a:xfrm>
            <a:off x="1154954" y="2603500"/>
            <a:ext cx="10679694" cy="4254500"/>
          </a:xfrm>
        </p:spPr>
        <p:txBody>
          <a:bodyPr/>
          <a:lstStyle/>
          <a:p>
            <a:r>
              <a:rPr lang="fi-FI" dirty="0" smtClean="0"/>
              <a:t>Lähdemme nyt työstämään script.js –tiedostoa, joka pitäisi löytyä teidän </a:t>
            </a:r>
            <a:r>
              <a:rPr lang="fi-FI" dirty="0" err="1" smtClean="0"/>
              <a:t>js</a:t>
            </a:r>
            <a:r>
              <a:rPr lang="fi-FI" dirty="0" smtClean="0"/>
              <a:t>-hakemistostanne ja johon pitäisi löytyä viittaus teidän HTML-tiedoston </a:t>
            </a:r>
            <a:r>
              <a:rPr lang="fi-FI" dirty="0" err="1" smtClean="0"/>
              <a:t>head</a:t>
            </a:r>
            <a:r>
              <a:rPr lang="fi-FI" dirty="0" smtClean="0"/>
              <a:t>-osiostanne</a:t>
            </a:r>
          </a:p>
          <a:p>
            <a:r>
              <a:rPr lang="fi-FI" dirty="0" err="1" smtClean="0"/>
              <a:t>jQuery</a:t>
            </a:r>
            <a:r>
              <a:rPr lang="fi-FI" dirty="0" smtClean="0"/>
              <a:t>-komentoihin ei pääse käsiksi, ellei dokumentti ole ”valmis”</a:t>
            </a:r>
          </a:p>
          <a:p>
            <a:r>
              <a:rPr lang="fi-FI" dirty="0" smtClean="0"/>
              <a:t>Varmistaaksemme tämän, kirjoitamme kaikki komennot $(</a:t>
            </a:r>
            <a:r>
              <a:rPr lang="fi-FI" dirty="0" err="1" smtClean="0"/>
              <a:t>document</a:t>
            </a:r>
            <a:r>
              <a:rPr lang="fi-FI" dirty="0" smtClean="0"/>
              <a:t>).</a:t>
            </a:r>
            <a:r>
              <a:rPr lang="fi-FI" dirty="0" err="1" smtClean="0"/>
              <a:t>ready</a:t>
            </a:r>
            <a:r>
              <a:rPr lang="fi-FI" dirty="0" smtClean="0"/>
              <a:t>(</a:t>
            </a:r>
            <a:r>
              <a:rPr lang="fi-FI" dirty="0" err="1" smtClean="0"/>
              <a:t>function</a:t>
            </a:r>
            <a:r>
              <a:rPr lang="fi-FI" dirty="0" smtClean="0"/>
              <a:t>) –sisään</a:t>
            </a:r>
            <a:endParaRPr lang="fi-FI" dirty="0"/>
          </a:p>
          <a:p>
            <a:r>
              <a:rPr lang="fi-FI" dirty="0" smtClean="0"/>
              <a:t>Asetetaan ensin muutama muuttuja:</a:t>
            </a:r>
          </a:p>
          <a:p>
            <a:pPr lvl="1"/>
            <a:r>
              <a:rPr lang="fi-FI" dirty="0" err="1" smtClean="0"/>
              <a:t>Var</a:t>
            </a:r>
            <a:r>
              <a:rPr lang="fi-FI" dirty="0" smtClean="0"/>
              <a:t> nopeus = 500; 				// Diojen vaihto nopeus painikkeilla</a:t>
            </a:r>
          </a:p>
          <a:p>
            <a:pPr lvl="1"/>
            <a:r>
              <a:rPr lang="fi-FI" dirty="0" err="1" smtClean="0"/>
              <a:t>var</a:t>
            </a:r>
            <a:r>
              <a:rPr lang="fi-FI" dirty="0" smtClean="0"/>
              <a:t> </a:t>
            </a:r>
            <a:r>
              <a:rPr lang="fi-FI" dirty="0" err="1" smtClean="0"/>
              <a:t>autoswitch</a:t>
            </a:r>
            <a:r>
              <a:rPr lang="fi-FI" dirty="0" smtClean="0"/>
              <a:t> = </a:t>
            </a:r>
            <a:r>
              <a:rPr lang="fi-FI" dirty="0" err="1" smtClean="0"/>
              <a:t>true</a:t>
            </a:r>
            <a:r>
              <a:rPr lang="fi-FI" dirty="0" smtClean="0"/>
              <a:t>; 			// Automaattisen vaihtumisen optio</a:t>
            </a:r>
          </a:p>
          <a:p>
            <a:pPr lvl="1"/>
            <a:r>
              <a:rPr lang="fi-FI" dirty="0" err="1" smtClean="0"/>
              <a:t>Var</a:t>
            </a:r>
            <a:r>
              <a:rPr lang="fi-FI" dirty="0" smtClean="0"/>
              <a:t> </a:t>
            </a:r>
            <a:r>
              <a:rPr lang="fi-FI" dirty="0" err="1" smtClean="0"/>
              <a:t>autoswitchNopeus</a:t>
            </a:r>
            <a:r>
              <a:rPr lang="fi-FI" dirty="0" smtClean="0"/>
              <a:t> = 4000;	// Automaattisen vaihtumisen nopeus</a:t>
            </a:r>
          </a:p>
        </p:txBody>
      </p:sp>
      <p:pic>
        <p:nvPicPr>
          <p:cNvPr id="4" name="Kuva 3"/>
          <p:cNvPicPr>
            <a:picLocks noChangeAspect="1"/>
          </p:cNvPicPr>
          <p:nvPr/>
        </p:nvPicPr>
        <p:blipFill>
          <a:blip r:embed="rId2"/>
          <a:stretch>
            <a:fillRect/>
          </a:stretch>
        </p:blipFill>
        <p:spPr>
          <a:xfrm>
            <a:off x="6486525" y="5867400"/>
            <a:ext cx="5705475" cy="990600"/>
          </a:xfrm>
          <a:prstGeom prst="rect">
            <a:avLst/>
          </a:prstGeom>
        </p:spPr>
      </p:pic>
    </p:spTree>
    <p:extLst>
      <p:ext uri="{BB962C8B-B14F-4D97-AF65-F5344CB8AC3E}">
        <p14:creationId xmlns:p14="http://schemas.microsoft.com/office/powerpoint/2010/main" val="2371596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Jatketaan </a:t>
            </a:r>
            <a:r>
              <a:rPr lang="fi-FI" dirty="0" err="1" smtClean="0"/>
              <a:t>script.js:n</a:t>
            </a:r>
            <a:r>
              <a:rPr lang="fi-FI" dirty="0" smtClean="0"/>
              <a:t> muokkausta</a:t>
            </a:r>
            <a:endParaRPr lang="fi-FI" dirty="0"/>
          </a:p>
        </p:txBody>
      </p:sp>
      <p:sp>
        <p:nvSpPr>
          <p:cNvPr id="3" name="Sisällön paikkamerkki 2"/>
          <p:cNvSpPr>
            <a:spLocks noGrp="1"/>
          </p:cNvSpPr>
          <p:nvPr>
            <p:ph idx="1"/>
          </p:nvPr>
        </p:nvSpPr>
        <p:spPr/>
        <p:txBody>
          <a:bodyPr/>
          <a:lstStyle/>
          <a:p>
            <a:r>
              <a:rPr lang="fi-FI" dirty="0" smtClean="0"/>
              <a:t>Seuraavaksi lisäämme </a:t>
            </a:r>
            <a:r>
              <a:rPr lang="fi-FI" dirty="0" err="1" smtClean="0"/>
              <a:t>aktive</a:t>
            </a:r>
            <a:r>
              <a:rPr lang="fi-FI" dirty="0" smtClean="0"/>
              <a:t>-luokan ensimmäiseen diaan</a:t>
            </a:r>
          </a:p>
          <a:p>
            <a:r>
              <a:rPr lang="fi-FI" dirty="0" smtClean="0"/>
              <a:t>Sitten piilotamme kaikki diat</a:t>
            </a:r>
          </a:p>
          <a:p>
            <a:r>
              <a:rPr lang="fi-FI" dirty="0" smtClean="0"/>
              <a:t>Sitten näytämme ensimmäisen dian</a:t>
            </a:r>
            <a:endParaRPr lang="fi-FI" dirty="0"/>
          </a:p>
        </p:txBody>
      </p:sp>
      <p:pic>
        <p:nvPicPr>
          <p:cNvPr id="4" name="Kuva 3"/>
          <p:cNvPicPr>
            <a:picLocks noChangeAspect="1"/>
          </p:cNvPicPr>
          <p:nvPr/>
        </p:nvPicPr>
        <p:blipFill>
          <a:blip r:embed="rId2"/>
          <a:stretch>
            <a:fillRect/>
          </a:stretch>
        </p:blipFill>
        <p:spPr>
          <a:xfrm>
            <a:off x="8151813" y="2603500"/>
            <a:ext cx="3657600" cy="1323975"/>
          </a:xfrm>
          <a:prstGeom prst="rect">
            <a:avLst/>
          </a:prstGeom>
        </p:spPr>
      </p:pic>
      <p:pic>
        <p:nvPicPr>
          <p:cNvPr id="5" name="Kuva 4"/>
          <p:cNvPicPr>
            <a:picLocks noChangeAspect="1"/>
          </p:cNvPicPr>
          <p:nvPr/>
        </p:nvPicPr>
        <p:blipFill>
          <a:blip r:embed="rId3"/>
          <a:stretch>
            <a:fillRect/>
          </a:stretch>
        </p:blipFill>
        <p:spPr>
          <a:xfrm>
            <a:off x="1253845" y="3927475"/>
            <a:ext cx="6147435" cy="2728420"/>
          </a:xfrm>
          <a:prstGeom prst="rect">
            <a:avLst/>
          </a:prstGeom>
        </p:spPr>
      </p:pic>
      <p:sp>
        <p:nvSpPr>
          <p:cNvPr id="6" name="Nuoli vasemmalle 5"/>
          <p:cNvSpPr/>
          <p:nvPr/>
        </p:nvSpPr>
        <p:spPr>
          <a:xfrm>
            <a:off x="7704083" y="4393324"/>
            <a:ext cx="3939620" cy="203514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t>Ensimmäinen dia</a:t>
            </a:r>
            <a:endParaRPr lang="fi-FI" dirty="0"/>
          </a:p>
        </p:txBody>
      </p:sp>
    </p:spTree>
    <p:extLst>
      <p:ext uri="{BB962C8B-B14F-4D97-AF65-F5344CB8AC3E}">
        <p14:creationId xmlns:p14="http://schemas.microsoft.com/office/powerpoint/2010/main" val="31586215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Napit toimimaan</a:t>
            </a:r>
            <a:endParaRPr lang="fi-FI" dirty="0"/>
          </a:p>
        </p:txBody>
      </p:sp>
      <p:sp>
        <p:nvSpPr>
          <p:cNvPr id="3" name="Sisällön paikkamerkki 2"/>
          <p:cNvSpPr>
            <a:spLocks noGrp="1"/>
          </p:cNvSpPr>
          <p:nvPr>
            <p:ph idx="1"/>
          </p:nvPr>
        </p:nvSpPr>
        <p:spPr>
          <a:xfrm>
            <a:off x="124941" y="2508907"/>
            <a:ext cx="7547612" cy="4254500"/>
          </a:xfrm>
        </p:spPr>
        <p:txBody>
          <a:bodyPr>
            <a:normAutofit fontScale="92500" lnSpcReduction="10000"/>
          </a:bodyPr>
          <a:lstStyle/>
          <a:p>
            <a:r>
              <a:rPr lang="fi-FI" dirty="0" smtClean="0"/>
              <a:t>Seuraavaksi haluamme edellinen dia ja seuraava dia –napit toimimaan</a:t>
            </a:r>
          </a:p>
          <a:p>
            <a:r>
              <a:rPr lang="fi-FI" dirty="0" smtClean="0"/>
              <a:t>Seuraava dia –napilla on id nimeltä #</a:t>
            </a:r>
            <a:r>
              <a:rPr lang="fi-FI" dirty="0" err="1" smtClean="0"/>
              <a:t>next</a:t>
            </a:r>
            <a:r>
              <a:rPr lang="fi-FI" dirty="0" smtClean="0"/>
              <a:t>, sitten käytämme on-toimintoa, joka vaatii kaksi parametria, joista ensimmäinen on ”mikä toiminto halutaan”, eli tässä tapauksessa </a:t>
            </a:r>
            <a:r>
              <a:rPr lang="fi-FI" dirty="0" err="1" smtClean="0"/>
              <a:t>click</a:t>
            </a:r>
            <a:r>
              <a:rPr lang="fi-FI" dirty="0" smtClean="0"/>
              <a:t> ja toinen parametri on funktio, joka halutaan suoritettavaksi: $(’#</a:t>
            </a:r>
            <a:r>
              <a:rPr lang="fi-FI" dirty="0" err="1" smtClean="0"/>
              <a:t>next</a:t>
            </a:r>
            <a:r>
              <a:rPr lang="fi-FI" dirty="0" smtClean="0"/>
              <a:t>’).on(’</a:t>
            </a:r>
            <a:r>
              <a:rPr lang="fi-FI" dirty="0" err="1" smtClean="0"/>
              <a:t>click</a:t>
            </a:r>
            <a:r>
              <a:rPr lang="fi-FI" dirty="0" smtClean="0"/>
              <a:t>’, </a:t>
            </a:r>
            <a:r>
              <a:rPr lang="fi-FI" dirty="0" err="1" smtClean="0"/>
              <a:t>function</a:t>
            </a:r>
            <a:r>
              <a:rPr lang="fi-FI" dirty="0" smtClean="0"/>
              <a:t>(){…});</a:t>
            </a:r>
          </a:p>
          <a:p>
            <a:r>
              <a:rPr lang="fi-FI" dirty="0" smtClean="0"/>
              <a:t>Mitä laitamme funktion sisään?</a:t>
            </a:r>
          </a:p>
          <a:p>
            <a:pPr lvl="1"/>
            <a:r>
              <a:rPr lang="fi-FI" dirty="0" smtClean="0"/>
              <a:t>Ensiksi poistamme </a:t>
            </a:r>
            <a:r>
              <a:rPr lang="fi-FI" dirty="0" err="1" smtClean="0"/>
              <a:t>active</a:t>
            </a:r>
            <a:r>
              <a:rPr lang="fi-FI" dirty="0" smtClean="0"/>
              <a:t>-luokan  dialta ja lisäämme </a:t>
            </a:r>
            <a:r>
              <a:rPr lang="fi-FI" dirty="0" err="1" smtClean="0"/>
              <a:t>oldActive</a:t>
            </a:r>
            <a:r>
              <a:rPr lang="fi-FI" dirty="0" smtClean="0"/>
              <a:t>-luokan sille</a:t>
            </a:r>
          </a:p>
          <a:p>
            <a:pPr lvl="1"/>
            <a:r>
              <a:rPr lang="fi-FI" dirty="0" smtClean="0"/>
              <a:t>Sitten lähdemme tarkastamaan, onko dia viimeinen ja jos on, </a:t>
            </a:r>
            <a:br>
              <a:rPr lang="fi-FI" dirty="0" smtClean="0"/>
            </a:br>
            <a:r>
              <a:rPr lang="fi-FI" dirty="0" smtClean="0"/>
              <a:t>siirrymme takaisin ensimmäiseen ja lisäämme siihen </a:t>
            </a:r>
            <a:r>
              <a:rPr lang="fi-FI" dirty="0" err="1" smtClean="0"/>
              <a:t>active</a:t>
            </a:r>
            <a:r>
              <a:rPr lang="fi-FI" dirty="0" smtClean="0"/>
              <a:t>-luokan</a:t>
            </a:r>
          </a:p>
          <a:p>
            <a:pPr lvl="1"/>
            <a:r>
              <a:rPr lang="fi-FI" dirty="0" smtClean="0"/>
              <a:t>Muussa tapauksessa lisäämme seuraavaan diaan </a:t>
            </a:r>
            <a:r>
              <a:rPr lang="fi-FI" dirty="0" err="1" smtClean="0"/>
              <a:t>active</a:t>
            </a:r>
            <a:r>
              <a:rPr lang="fi-FI" dirty="0" smtClean="0"/>
              <a:t>-luokan</a:t>
            </a:r>
          </a:p>
          <a:p>
            <a:pPr lvl="1"/>
            <a:r>
              <a:rPr lang="fi-FI" dirty="0" smtClean="0"/>
              <a:t>Lopuksi poistamme </a:t>
            </a:r>
            <a:r>
              <a:rPr lang="fi-FI" dirty="0" err="1" smtClean="0"/>
              <a:t>oldActive</a:t>
            </a:r>
            <a:r>
              <a:rPr lang="fi-FI" dirty="0" smtClean="0"/>
              <a:t>-luokan kokonaan, himmennämme (ulos) vanhan dian ja himmennämme (sisään) uuden dian</a:t>
            </a:r>
            <a:endParaRPr lang="fi-FI" dirty="0"/>
          </a:p>
        </p:txBody>
      </p:sp>
      <p:pic>
        <p:nvPicPr>
          <p:cNvPr id="4" name="Kuva 3"/>
          <p:cNvPicPr>
            <a:picLocks noChangeAspect="1"/>
          </p:cNvPicPr>
          <p:nvPr/>
        </p:nvPicPr>
        <p:blipFill>
          <a:blip r:embed="rId2"/>
          <a:stretch>
            <a:fillRect/>
          </a:stretch>
        </p:blipFill>
        <p:spPr>
          <a:xfrm>
            <a:off x="7467600" y="2388311"/>
            <a:ext cx="4724400" cy="1724025"/>
          </a:xfrm>
          <a:prstGeom prst="rect">
            <a:avLst/>
          </a:prstGeom>
        </p:spPr>
      </p:pic>
      <p:pic>
        <p:nvPicPr>
          <p:cNvPr id="5" name="Kuva 4"/>
          <p:cNvPicPr>
            <a:picLocks noChangeAspect="1"/>
          </p:cNvPicPr>
          <p:nvPr/>
        </p:nvPicPr>
        <p:blipFill>
          <a:blip r:embed="rId3"/>
          <a:stretch>
            <a:fillRect/>
          </a:stretch>
        </p:blipFill>
        <p:spPr>
          <a:xfrm>
            <a:off x="7467600" y="4232932"/>
            <a:ext cx="4743450" cy="1876425"/>
          </a:xfrm>
          <a:prstGeom prst="rect">
            <a:avLst/>
          </a:prstGeom>
        </p:spPr>
      </p:pic>
      <p:pic>
        <p:nvPicPr>
          <p:cNvPr id="6" name="Kuva 5"/>
          <p:cNvPicPr>
            <a:picLocks noChangeAspect="1"/>
          </p:cNvPicPr>
          <p:nvPr/>
        </p:nvPicPr>
        <p:blipFill>
          <a:blip r:embed="rId4"/>
          <a:stretch>
            <a:fillRect/>
          </a:stretch>
        </p:blipFill>
        <p:spPr>
          <a:xfrm>
            <a:off x="7672553" y="6031570"/>
            <a:ext cx="2905125" cy="809625"/>
          </a:xfrm>
          <a:prstGeom prst="rect">
            <a:avLst/>
          </a:prstGeom>
        </p:spPr>
      </p:pic>
    </p:spTree>
    <p:extLst>
      <p:ext uri="{BB962C8B-B14F-4D97-AF65-F5344CB8AC3E}">
        <p14:creationId xmlns:p14="http://schemas.microsoft.com/office/powerpoint/2010/main" val="42902883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smtClean="0"/>
              <a:t>Lopuksi vielä automaattivaihtuminen</a:t>
            </a:r>
            <a:endParaRPr lang="fi-FI" dirty="0"/>
          </a:p>
        </p:txBody>
      </p:sp>
      <p:sp>
        <p:nvSpPr>
          <p:cNvPr id="3" name="Sisällön paikkamerkki 2"/>
          <p:cNvSpPr>
            <a:spLocks noGrp="1"/>
          </p:cNvSpPr>
          <p:nvPr>
            <p:ph idx="1"/>
          </p:nvPr>
        </p:nvSpPr>
        <p:spPr/>
        <p:txBody>
          <a:bodyPr/>
          <a:lstStyle/>
          <a:p>
            <a:r>
              <a:rPr lang="fi-FI" dirty="0" smtClean="0"/>
              <a:t>Tämän luulisi olevan se vaikein asia, mutta </a:t>
            </a:r>
            <a:r>
              <a:rPr lang="fi-FI" dirty="0" err="1" smtClean="0"/>
              <a:t>jQueryn</a:t>
            </a:r>
            <a:r>
              <a:rPr lang="fi-FI" dirty="0" smtClean="0"/>
              <a:t> avulla tämä itseasiassa on se kaikkein helpoin – pääsemme yhdellä ainoalla komennolla:</a:t>
            </a:r>
          </a:p>
          <a:p>
            <a:endParaRPr lang="fi-FI" dirty="0"/>
          </a:p>
          <a:p>
            <a:endParaRPr lang="fi-FI" dirty="0" smtClean="0"/>
          </a:p>
          <a:p>
            <a:endParaRPr lang="fi-FI" dirty="0"/>
          </a:p>
          <a:p>
            <a:endParaRPr lang="fi-FI" dirty="0" smtClean="0"/>
          </a:p>
          <a:p>
            <a:r>
              <a:rPr lang="fi-FI" dirty="0" smtClean="0"/>
              <a:t>Ja olet valmis!</a:t>
            </a:r>
            <a:endParaRPr lang="fi-FI" dirty="0"/>
          </a:p>
        </p:txBody>
      </p:sp>
      <p:pic>
        <p:nvPicPr>
          <p:cNvPr id="4" name="Kuva 3"/>
          <p:cNvPicPr>
            <a:picLocks noChangeAspect="1"/>
          </p:cNvPicPr>
          <p:nvPr/>
        </p:nvPicPr>
        <p:blipFill>
          <a:blip r:embed="rId2"/>
          <a:stretch>
            <a:fillRect/>
          </a:stretch>
        </p:blipFill>
        <p:spPr>
          <a:xfrm>
            <a:off x="1545842" y="3295321"/>
            <a:ext cx="8359596" cy="1560458"/>
          </a:xfrm>
          <a:prstGeom prst="rect">
            <a:avLst/>
          </a:prstGeom>
        </p:spPr>
      </p:pic>
    </p:spTree>
    <p:extLst>
      <p:ext uri="{BB962C8B-B14F-4D97-AF65-F5344CB8AC3E}">
        <p14:creationId xmlns:p14="http://schemas.microsoft.com/office/powerpoint/2010/main" val="312726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Projekti 1 - esittely</a:t>
            </a:r>
          </a:p>
        </p:txBody>
      </p:sp>
      <p:sp>
        <p:nvSpPr>
          <p:cNvPr id="6" name="Content Placeholder 5"/>
          <p:cNvSpPr>
            <a:spLocks noGrp="1"/>
          </p:cNvSpPr>
          <p:nvPr>
            <p:ph idx="1"/>
          </p:nvPr>
        </p:nvSpPr>
        <p:spPr/>
        <p:txBody>
          <a:bodyPr/>
          <a:lstStyle/>
          <a:p>
            <a:r>
              <a:rPr lang="en-US"/>
              <a:t>Tässä projektissa rakennamme yksinkertaisen JavaScript tietovisan</a:t>
            </a:r>
          </a:p>
          <a:p>
            <a:r>
              <a:rPr lang="en-US"/>
              <a:t>Tietovisassa on  5 kysymystä</a:t>
            </a:r>
          </a:p>
          <a:p>
            <a:r>
              <a:rPr lang="en-US"/>
              <a:t>Kysymyksissä on monivalintavastaukset</a:t>
            </a:r>
          </a:p>
          <a:p>
            <a:r>
              <a:rPr lang="en-US"/>
              <a:t>Teemme lomakkeen tarkistuksen (validoinnin)</a:t>
            </a:r>
          </a:p>
          <a:p>
            <a:r>
              <a:rPr lang="en-US"/>
              <a:t>Lopussa näytämme lopulliset pisteet</a:t>
            </a:r>
          </a:p>
        </p:txBody>
      </p:sp>
    </p:spTree>
    <p:extLst>
      <p:ext uri="{BB962C8B-B14F-4D97-AF65-F5344CB8AC3E}">
        <p14:creationId xmlns:p14="http://schemas.microsoft.com/office/powerpoint/2010/main" val="956171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Projektin osat</a:t>
            </a:r>
          </a:p>
        </p:txBody>
      </p:sp>
      <p:sp>
        <p:nvSpPr>
          <p:cNvPr id="3" name="Content Placeholder 2"/>
          <p:cNvSpPr>
            <a:spLocks noGrp="1"/>
          </p:cNvSpPr>
          <p:nvPr>
            <p:ph idx="1"/>
          </p:nvPr>
        </p:nvSpPr>
        <p:spPr/>
        <p:txBody>
          <a:bodyPr/>
          <a:lstStyle/>
          <a:p>
            <a:pPr>
              <a:buFont typeface="+mj-lt"/>
              <a:buAutoNum type="arabicPeriod"/>
            </a:pPr>
            <a:r>
              <a:rPr lang="en-US"/>
              <a:t>Esittely</a:t>
            </a:r>
          </a:p>
          <a:p>
            <a:pPr>
              <a:buFont typeface="+mj-lt"/>
              <a:buAutoNum type="arabicPeriod"/>
            </a:pPr>
            <a:r>
              <a:rPr lang="en-US"/>
              <a:t>JavaScriptin perusteet</a:t>
            </a:r>
          </a:p>
          <a:p>
            <a:pPr>
              <a:buFont typeface="+mj-lt"/>
              <a:buAutoNum type="arabicPeriod"/>
            </a:pPr>
            <a:r>
              <a:rPr lang="en-US"/>
              <a:t>Rakenne ja HTML</a:t>
            </a:r>
          </a:p>
          <a:p>
            <a:pPr>
              <a:buFont typeface="+mj-lt"/>
              <a:buAutoNum type="arabicPeriod"/>
            </a:pPr>
            <a:r>
              <a:rPr lang="en-US"/>
              <a:t>CSS muotoilu</a:t>
            </a:r>
          </a:p>
          <a:p>
            <a:pPr>
              <a:buFont typeface="+mj-lt"/>
              <a:buAutoNum type="arabicPeriod"/>
            </a:pPr>
            <a:r>
              <a:rPr lang="en-US"/>
              <a:t>Tietovisan logiikka / JavaScript</a:t>
            </a:r>
          </a:p>
        </p:txBody>
      </p:sp>
    </p:spTree>
    <p:extLst>
      <p:ext uri="{BB962C8B-B14F-4D97-AF65-F5344CB8AC3E}">
        <p14:creationId xmlns:p14="http://schemas.microsoft.com/office/powerpoint/2010/main" val="2159447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Presentation1" id="{E34B14F2-E951-104A-9142-CE2260F9ADF7}" vid="{035CDFE3-2B8A-9449-B9FB-AE18F5A22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Lumoakatemia</Template>
  <TotalTime>2958</TotalTime>
  <Words>2304</Words>
  <Application>Microsoft Office PowerPoint</Application>
  <PresentationFormat>Laajakuva</PresentationFormat>
  <Paragraphs>297</Paragraphs>
  <Slides>73</Slides>
  <Notes>1</Notes>
  <HiddenSlides>0</HiddenSlides>
  <MMClips>0</MMClips>
  <ScaleCrop>false</ScaleCrop>
  <HeadingPairs>
    <vt:vector size="6" baseType="variant">
      <vt:variant>
        <vt:lpstr>Käytetyt fontit</vt:lpstr>
      </vt:variant>
      <vt:variant>
        <vt:i4>5</vt:i4>
      </vt:variant>
      <vt:variant>
        <vt:lpstr>Teema</vt:lpstr>
      </vt:variant>
      <vt:variant>
        <vt:i4>1</vt:i4>
      </vt:variant>
      <vt:variant>
        <vt:lpstr>Dian otsikot</vt:lpstr>
      </vt:variant>
      <vt:variant>
        <vt:i4>73</vt:i4>
      </vt:variant>
    </vt:vector>
  </HeadingPairs>
  <TitlesOfParts>
    <vt:vector size="79" baseType="lpstr">
      <vt:lpstr>Arial</vt:lpstr>
      <vt:lpstr>Calibri</vt:lpstr>
      <vt:lpstr>Century Gothic</vt:lpstr>
      <vt:lpstr>Mangal</vt:lpstr>
      <vt:lpstr>Wingdings 3</vt:lpstr>
      <vt:lpstr>Ion Boardroom</vt:lpstr>
      <vt:lpstr>JavaScript projektien avulla</vt:lpstr>
      <vt:lpstr>Välineet</vt:lpstr>
      <vt:lpstr>JavaScript projektien avulla</vt:lpstr>
      <vt:lpstr>Teknologia ja Konseptit</vt:lpstr>
      <vt:lpstr>Projektit</vt:lpstr>
      <vt:lpstr>PROJEKTI 1</vt:lpstr>
      <vt:lpstr>OSA 1</vt:lpstr>
      <vt:lpstr>Projekti 1 - esittely</vt:lpstr>
      <vt:lpstr>Projektin osat</vt:lpstr>
      <vt:lpstr>Mitä tulet oppimaan</vt:lpstr>
      <vt:lpstr>OSA 2</vt:lpstr>
      <vt:lpstr>Niille, jotka lähtevät aivan perusteista</vt:lpstr>
      <vt:lpstr>JavaScript kirjoitetaan yleensä head-tagien sisään</vt:lpstr>
      <vt:lpstr>JavaScriptin muuttujat</vt:lpstr>
      <vt:lpstr>If-lauseke</vt:lpstr>
      <vt:lpstr>Taulukkomuuttuja</vt:lpstr>
      <vt:lpstr>Silmukat</vt:lpstr>
      <vt:lpstr>Silmukat</vt:lpstr>
      <vt:lpstr>Funktiot</vt:lpstr>
      <vt:lpstr>PowerPoint-esitys</vt:lpstr>
      <vt:lpstr>Osa 3</vt:lpstr>
      <vt:lpstr>Tiedostorakenne</vt:lpstr>
      <vt:lpstr>Otsikko-osio</vt:lpstr>
      <vt:lpstr>Lomake</vt:lpstr>
      <vt:lpstr>Kysymykset, osa 1</vt:lpstr>
      <vt:lpstr>Kysymykset, osa 2</vt:lpstr>
      <vt:lpstr>Lähetä nappi ja footer</vt:lpstr>
      <vt:lpstr>Tällä hetkellä sivusi näyttää vielä yksinkertaiselta:</vt:lpstr>
      <vt:lpstr>Osa 4</vt:lpstr>
      <vt:lpstr>Muokataan bodya</vt:lpstr>
      <vt:lpstr>Muokataan sisältöä</vt:lpstr>
      <vt:lpstr>Määritetään otsikkoalue</vt:lpstr>
      <vt:lpstr>Määritetään section ja alatunniste</vt:lpstr>
      <vt:lpstr>Määritetään lähetä-painike</vt:lpstr>
      <vt:lpstr>Määritetään lopuksi vielä tuo tulokset-alue</vt:lpstr>
      <vt:lpstr>Nyt näkymäsi pitäisi olla:</vt:lpstr>
      <vt:lpstr>lahetaVastaukset -funktio</vt:lpstr>
      <vt:lpstr>Osa 5</vt:lpstr>
      <vt:lpstr>Alkuarvot ja käyttäjän syötteet</vt:lpstr>
      <vt:lpstr>Tarkastetaan, onko käyttäjä syöttänyt kaikki tiedot</vt:lpstr>
      <vt:lpstr>Vastaukset</vt:lpstr>
      <vt:lpstr>Näytetään tulos</vt:lpstr>
      <vt:lpstr>Projekti 2</vt:lpstr>
      <vt:lpstr>Osa 1</vt:lpstr>
      <vt:lpstr>Projektin kuvaus</vt:lpstr>
      <vt:lpstr>Projektin osat</vt:lpstr>
      <vt:lpstr>Mitä tulet oppimaan</vt:lpstr>
      <vt:lpstr>Osa 2</vt:lpstr>
      <vt:lpstr>jQueryn käyttö</vt:lpstr>
      <vt:lpstr>$(document).ready</vt:lpstr>
      <vt:lpstr>Esimerkki luokan lisäämisestä</vt:lpstr>
      <vt:lpstr>Napautuksen käsittelijä  (Click handler)</vt:lpstr>
      <vt:lpstr>Muita metodeja ja  tapahtuman käsittelijöitä</vt:lpstr>
      <vt:lpstr>Mukavuusmetodi</vt:lpstr>
      <vt:lpstr>Tekstin muuttaminen</vt:lpstr>
      <vt:lpstr>Osa 3</vt:lpstr>
      <vt:lpstr>HTML perustiedot</vt:lpstr>
      <vt:lpstr>Semanttinen HTML</vt:lpstr>
      <vt:lpstr>Diat</vt:lpstr>
      <vt:lpstr>Mallidiat</vt:lpstr>
      <vt:lpstr>Mallidiat</vt:lpstr>
      <vt:lpstr>Mallidiat</vt:lpstr>
      <vt:lpstr>Mallidiat</vt:lpstr>
      <vt:lpstr>Tähän asti</vt:lpstr>
      <vt:lpstr>Muotoilu - CSS</vt:lpstr>
      <vt:lpstr>Jatketaan muotoilua</vt:lpstr>
      <vt:lpstr>Jatketaan muotoilua</vt:lpstr>
      <vt:lpstr>Tähän asti</vt:lpstr>
      <vt:lpstr>Osa 4</vt:lpstr>
      <vt:lpstr>$(document).ready</vt:lpstr>
      <vt:lpstr>Jatketaan script.js:n muokkausta</vt:lpstr>
      <vt:lpstr>Napit toimimaan</vt:lpstr>
      <vt:lpstr>Lopuksi vielä automaattivaihtuminen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projektien avulla</dc:title>
  <dc:creator>Jyri Lindroos</dc:creator>
  <cp:lastModifiedBy>Jyri Lindroos</cp:lastModifiedBy>
  <cp:revision>64</cp:revision>
  <dcterms:created xsi:type="dcterms:W3CDTF">2019-06-22T05:29:46Z</dcterms:created>
  <dcterms:modified xsi:type="dcterms:W3CDTF">2019-06-26T05:19:20Z</dcterms:modified>
</cp:coreProperties>
</file>